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327"/>
  </p:normalViewPr>
  <p:slideViewPr>
    <p:cSldViewPr snapToGrid="0" snapToObjects="1">
      <p:cViewPr varScale="1">
        <p:scale>
          <a:sx n="104" d="100"/>
          <a:sy n="104" d="100"/>
        </p:scale>
        <p:origin x="232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Faheem/Documents/05%20Research%20Projects/Neurosurgery/Systematic%20Reviews/01%20Cannabinoid%20SR/07%20Manuscript/Harvest%20Plots/Harves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Faheem/Documents/05%20Research%20Projects/Neurosurgery/Systematic%20Reviews/01%20Cannabinoid%20SR/07%20Manuscript/Harvest%20Plots/Harves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200" dirty="0"/>
              <a:t>Effect</a:t>
            </a:r>
            <a:r>
              <a:rPr lang="en-GB" sz="1200" baseline="0" dirty="0"/>
              <a:t> of injury model on outcomes assessing l</a:t>
            </a:r>
            <a:r>
              <a:rPr lang="en-GB" sz="1200" dirty="0"/>
              <a:t>ocomotor</a:t>
            </a:r>
            <a:r>
              <a:rPr lang="en-GB" sz="1200" baseline="0" dirty="0"/>
              <a:t> function</a:t>
            </a:r>
            <a:endParaRPr lang="en-GB" sz="12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129367455523675"/>
          <c:y val="0.12333336930107006"/>
          <c:w val="0.86837963523763995"/>
          <c:h val="0.315723918263026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Outcomes!$A$12</c:f>
              <c:strCache>
                <c:ptCount val="1"/>
                <c:pt idx="0">
                  <c:v>Worsened outcome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strRef>
              <c:f>Outcomes!$B$11:$I$11</c:f>
              <c:strCache>
                <c:ptCount val="7"/>
                <c:pt idx="0">
                  <c:v>Spinal cord compression with microvascular clip</c:v>
                </c:pt>
                <c:pt idx="1">
                  <c:v>Silicon tube inserted into vertebral canal</c:v>
                </c:pt>
                <c:pt idx="2">
                  <c:v>Spinal cord impaction device</c:v>
                </c:pt>
                <c:pt idx="3">
                  <c:v>Spinal cord ischaemia via aortic occlusion</c:v>
                </c:pt>
                <c:pt idx="4">
                  <c:v>Ischaemia-reperfusion injury</c:v>
                </c:pt>
                <c:pt idx="5">
                  <c:v>Cryogenic injury</c:v>
                </c:pt>
                <c:pt idx="6">
                  <c:v>Spinal cord hemisection</c:v>
                </c:pt>
              </c:strCache>
            </c:strRef>
          </c:cat>
          <c:val>
            <c:numRef>
              <c:f>Outcomes!$B$12:$I$12</c:f>
              <c:numCache>
                <c:formatCode>General</c:formatCode>
                <c:ptCount val="8"/>
              </c:numCache>
            </c:numRef>
          </c:val>
          <c:extLst>
            <c:ext xmlns:c16="http://schemas.microsoft.com/office/drawing/2014/chart" uri="{C3380CC4-5D6E-409C-BE32-E72D297353CC}">
              <c16:uniqueId val="{00000000-49B9-1F47-9A2D-6BBF97FB202C}"/>
            </c:ext>
          </c:extLst>
        </c:ser>
        <c:ser>
          <c:idx val="1"/>
          <c:order val="1"/>
          <c:tx>
            <c:strRef>
              <c:f>Outcomes!$A$13</c:f>
              <c:strCache>
                <c:ptCount val="1"/>
                <c:pt idx="0">
                  <c:v>No effect on outcome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Outcomes!$B$11:$I$11</c:f>
              <c:strCache>
                <c:ptCount val="7"/>
                <c:pt idx="0">
                  <c:v>Spinal cord compression with microvascular clip</c:v>
                </c:pt>
                <c:pt idx="1">
                  <c:v>Silicon tube inserted into vertebral canal</c:v>
                </c:pt>
                <c:pt idx="2">
                  <c:v>Spinal cord impaction device</c:v>
                </c:pt>
                <c:pt idx="3">
                  <c:v>Spinal cord ischaemia via aortic occlusion</c:v>
                </c:pt>
                <c:pt idx="4">
                  <c:v>Ischaemia-reperfusion injury</c:v>
                </c:pt>
                <c:pt idx="5">
                  <c:v>Cryogenic injury</c:v>
                </c:pt>
                <c:pt idx="6">
                  <c:v>Spinal cord hemisection</c:v>
                </c:pt>
              </c:strCache>
            </c:strRef>
          </c:cat>
          <c:val>
            <c:numRef>
              <c:f>Outcomes!$B$13:$I$13</c:f>
              <c:numCache>
                <c:formatCode>General</c:formatCode>
                <c:ptCount val="8"/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B9-1F47-9A2D-6BBF97FB202C}"/>
            </c:ext>
          </c:extLst>
        </c:ser>
        <c:ser>
          <c:idx val="2"/>
          <c:order val="2"/>
          <c:tx>
            <c:strRef>
              <c:f>Outcomes!$A$14</c:f>
              <c:strCache>
                <c:ptCount val="1"/>
                <c:pt idx="0">
                  <c:v>Improved outcome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Outcomes!$B$11:$I$11</c:f>
              <c:strCache>
                <c:ptCount val="7"/>
                <c:pt idx="0">
                  <c:v>Spinal cord compression with microvascular clip</c:v>
                </c:pt>
                <c:pt idx="1">
                  <c:v>Silicon tube inserted into vertebral canal</c:v>
                </c:pt>
                <c:pt idx="2">
                  <c:v>Spinal cord impaction device</c:v>
                </c:pt>
                <c:pt idx="3">
                  <c:v>Spinal cord ischaemia via aortic occlusion</c:v>
                </c:pt>
                <c:pt idx="4">
                  <c:v>Ischaemia-reperfusion injury</c:v>
                </c:pt>
                <c:pt idx="5">
                  <c:v>Cryogenic injury</c:v>
                </c:pt>
                <c:pt idx="6">
                  <c:v>Spinal cord hemisection</c:v>
                </c:pt>
              </c:strCache>
            </c:strRef>
          </c:cat>
          <c:val>
            <c:numRef>
              <c:f>Outcomes!$B$14:$I$14</c:f>
              <c:numCache>
                <c:formatCode>General</c:formatCode>
                <c:ptCount val="8"/>
                <c:pt idx="0">
                  <c:v>4</c:v>
                </c:pt>
                <c:pt idx="1">
                  <c:v>1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9B9-1F47-9A2D-6BBF97FB20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1864303"/>
        <c:axId val="223131375"/>
      </c:barChart>
      <c:catAx>
        <c:axId val="2218643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3131375"/>
        <c:crosses val="autoZero"/>
        <c:auto val="1"/>
        <c:lblAlgn val="ctr"/>
        <c:lblOffset val="100"/>
        <c:noMultiLvlLbl val="0"/>
      </c:catAx>
      <c:valAx>
        <c:axId val="223131375"/>
        <c:scaling>
          <c:orientation val="minMax"/>
          <c:max val="6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800"/>
                  <a:t>Number of studies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1864303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023715150762647"/>
          <c:y val="0.90123210884575933"/>
          <c:w val="0.64049840526271729"/>
          <c:h val="5.802713853226553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200" dirty="0"/>
              <a:t>Effect</a:t>
            </a:r>
            <a:r>
              <a:rPr lang="en-GB" sz="1200" baseline="0" dirty="0"/>
              <a:t> of injury model on outcomes assessing pain</a:t>
            </a:r>
            <a:endParaRPr lang="en-GB" sz="1200" dirty="0"/>
          </a:p>
        </c:rich>
      </c:tx>
      <c:layout>
        <c:manualLayout>
          <c:xMode val="edge"/>
          <c:yMode val="edge"/>
          <c:x val="0.23444393464113489"/>
          <c:y val="3.65356016054683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405075143967414"/>
          <c:y val="0.12557744821735589"/>
          <c:w val="0.86837963523763995"/>
          <c:h val="0.3191592771219578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Outcomes!$A$17</c:f>
              <c:strCache>
                <c:ptCount val="1"/>
                <c:pt idx="0">
                  <c:v>Worsened outcome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strRef>
              <c:f>Outcomes!$B$16:$I$16</c:f>
              <c:strCache>
                <c:ptCount val="7"/>
                <c:pt idx="0">
                  <c:v>Spinal cord compression with microvascular clip</c:v>
                </c:pt>
                <c:pt idx="1">
                  <c:v>Silicon tube inserted into vertebral canal</c:v>
                </c:pt>
                <c:pt idx="2">
                  <c:v>Spinal cord impaction device</c:v>
                </c:pt>
                <c:pt idx="3">
                  <c:v>Spinal cord ischaemia via aortic occlusion</c:v>
                </c:pt>
                <c:pt idx="4">
                  <c:v>Ischaemia-reperfusion injury</c:v>
                </c:pt>
                <c:pt idx="5">
                  <c:v>Cryogenic injury</c:v>
                </c:pt>
                <c:pt idx="6">
                  <c:v>Spinal cord hemisection</c:v>
                </c:pt>
              </c:strCache>
            </c:strRef>
          </c:cat>
          <c:val>
            <c:numRef>
              <c:f>Outcomes!$B$17:$I$17</c:f>
              <c:numCache>
                <c:formatCode>General</c:formatCode>
                <c:ptCount val="8"/>
              </c:numCache>
            </c:numRef>
          </c:val>
          <c:extLst>
            <c:ext xmlns:c16="http://schemas.microsoft.com/office/drawing/2014/chart" uri="{C3380CC4-5D6E-409C-BE32-E72D297353CC}">
              <c16:uniqueId val="{00000000-A14F-0242-BE6D-8AF0E6AA5EC9}"/>
            </c:ext>
          </c:extLst>
        </c:ser>
        <c:ser>
          <c:idx val="1"/>
          <c:order val="1"/>
          <c:tx>
            <c:strRef>
              <c:f>Outcomes!$A$18</c:f>
              <c:strCache>
                <c:ptCount val="1"/>
                <c:pt idx="0">
                  <c:v>No effect on outcome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Outcomes!$B$16:$I$16</c:f>
              <c:strCache>
                <c:ptCount val="7"/>
                <c:pt idx="0">
                  <c:v>Spinal cord compression with microvascular clip</c:v>
                </c:pt>
                <c:pt idx="1">
                  <c:v>Silicon tube inserted into vertebral canal</c:v>
                </c:pt>
                <c:pt idx="2">
                  <c:v>Spinal cord impaction device</c:v>
                </c:pt>
                <c:pt idx="3">
                  <c:v>Spinal cord ischaemia via aortic occlusion</c:v>
                </c:pt>
                <c:pt idx="4">
                  <c:v>Ischaemia-reperfusion injury</c:v>
                </c:pt>
                <c:pt idx="5">
                  <c:v>Cryogenic injury</c:v>
                </c:pt>
                <c:pt idx="6">
                  <c:v>Spinal cord hemisection</c:v>
                </c:pt>
              </c:strCache>
            </c:strRef>
          </c:cat>
          <c:val>
            <c:numRef>
              <c:f>Outcomes!$B$18:$I$18</c:f>
              <c:numCache>
                <c:formatCode>General</c:formatCode>
                <c:ptCount val="8"/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14F-0242-BE6D-8AF0E6AA5EC9}"/>
            </c:ext>
          </c:extLst>
        </c:ser>
        <c:ser>
          <c:idx val="2"/>
          <c:order val="2"/>
          <c:tx>
            <c:strRef>
              <c:f>Outcomes!$A$19</c:f>
              <c:strCache>
                <c:ptCount val="1"/>
                <c:pt idx="0">
                  <c:v>Improved outcome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Outcomes!$B$16:$I$16</c:f>
              <c:strCache>
                <c:ptCount val="7"/>
                <c:pt idx="0">
                  <c:v>Spinal cord compression with microvascular clip</c:v>
                </c:pt>
                <c:pt idx="1">
                  <c:v>Silicon tube inserted into vertebral canal</c:v>
                </c:pt>
                <c:pt idx="2">
                  <c:v>Spinal cord impaction device</c:v>
                </c:pt>
                <c:pt idx="3">
                  <c:v>Spinal cord ischaemia via aortic occlusion</c:v>
                </c:pt>
                <c:pt idx="4">
                  <c:v>Ischaemia-reperfusion injury</c:v>
                </c:pt>
                <c:pt idx="5">
                  <c:v>Cryogenic injury</c:v>
                </c:pt>
                <c:pt idx="6">
                  <c:v>Spinal cord hemisection</c:v>
                </c:pt>
              </c:strCache>
            </c:strRef>
          </c:cat>
          <c:val>
            <c:numRef>
              <c:f>Outcomes!$B$19:$I$19</c:f>
              <c:numCache>
                <c:formatCode>General</c:formatCode>
                <c:ptCount val="8"/>
                <c:pt idx="0">
                  <c:v>5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14F-0242-BE6D-8AF0E6AA5E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1864303"/>
        <c:axId val="223131375"/>
      </c:barChart>
      <c:catAx>
        <c:axId val="2218643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3131375"/>
        <c:crosses val="autoZero"/>
        <c:auto val="1"/>
        <c:lblAlgn val="ctr"/>
        <c:lblOffset val="100"/>
        <c:noMultiLvlLbl val="0"/>
      </c:catAx>
      <c:valAx>
        <c:axId val="2231313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800"/>
                  <a:t>Number of studies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1864303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845075143967414"/>
          <c:y val="0.8967491292546631"/>
          <c:w val="0.64049852521185446"/>
          <c:h val="5.846842264405094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DF877-F10C-6D41-AAF6-EB3E05E2EB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D68A51-EAD1-9745-835A-6B6FD0775E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E26952-0225-A64B-897B-80BDA6F68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CDDB9A-00C3-D849-A553-02A7FD9A2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CD935E-F24C-8B4A-8335-1200624AD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00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D1463-1AAB-1F48-AB0B-496FF62B6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CAD94-618A-DF4A-9B3E-0AB9CF93E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E297F-B07F-A34F-A064-3DA52556A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C2435-2990-894F-980C-1FE8398CB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F4C12-E84D-0F41-B9CD-1B91B9138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282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FDB38-4FC9-DB43-88C2-A2E61247C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577C58-2E80-104F-8878-43A7FBC235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B6663-52C5-DA4E-9A6F-EEC47D4AC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2DA8A0-3019-884C-92DF-DC8EB050E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E95AE9-855E-C04C-8F63-5777A6862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513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38328-F80E-124D-90BB-6EFD87C4C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4B99D2-49AB-144B-AA2F-696CCDE9D9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1913D0-6C0E-A54D-9D79-028C24148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D9940-1116-514C-BAD7-BD9D948F3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E99C30-02BE-5C49-9276-721483A49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EDC023-BBBC-3C47-87ED-36186E9B0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602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EAAE9-4D8F-1B43-B394-F25AC160A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B0CFDA-B1ED-BC49-BF5C-868DBE99EB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089641-99CD-374D-91DC-F53BA81BE1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FB01E9-11C6-714F-B9D6-B425C40D7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69AD79-38E9-8E4D-8316-41652E664A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8EA4B4-A51E-A649-8778-18E2E98F0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55265F-032C-3B44-922C-F4E99F86A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07067D-8454-ED45-85E8-2295D50A2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4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0ADEA-4923-BB46-94D7-125210D31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5674AF-396B-5D41-95BB-74AF9D8A6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FBDA62-EFCA-E74A-A6AF-037B285EF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B9DCAB-19A5-C34C-A8B9-E8B6F3484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855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63D0AA-2CB0-7D42-83E3-0D8282992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23CF5C-41A9-8348-8EDB-F94692EDB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14A808-F19C-6345-80B9-D66B5149B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021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0D9AA-5A16-C54A-BC0D-C4A4D9FB1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975AE-98D8-DE4E-98A2-358A7120B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68618-53F0-2B43-BB92-3798D50435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FB9012-2C4C-FF43-B211-F91EA7488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2E4313-5E74-9947-8B89-36E4EAFFA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02D5BF-157B-BE4A-8E9D-34BC2ECAD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417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9B871-6E5A-9548-B401-770947502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C64734-2BFE-A84D-9BB8-D79C1E38B6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53F109-897B-5749-8BEB-8D2C4CE607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BDE9FA-19EE-5949-ADF6-C29064729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98152C-8BE5-CA4B-BF0C-AF7B54863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2A8A27-86DC-C14B-B506-3CD54AAD5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412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C04D6-E271-D543-ADAD-496563E33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5B0F50-98A5-7244-9C37-0F85E3CB64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D8898F-F811-D24F-9707-0AC1D1A45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E23DC-23F3-D842-A64D-1CADEE5E2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639C08-5101-4A4D-88BF-3A596D7D8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776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718D70-72C2-C642-84D5-2CB515F214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3BDF26-AB6D-F049-8B58-7159D4D332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7DC1E-037B-724F-BFF1-005772812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AD704-19B4-5944-A6D9-1CDCE3B02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6D4E5-C356-0148-9BF9-3AB84B9E3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954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58E882-9A5F-FA41-B522-701DC4C0D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E321CB-368B-E642-9E02-3A5A0C0C5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C5C441-DFB4-F848-A09B-BEEA74CE1B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F3F7E-1795-F745-B5F3-7743D3455A30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150C7D-D8C4-DA40-A642-914100B97C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01E2BA-158E-B942-B741-8D4B0BE816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1C994-FEF6-C347-8008-80D0409781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521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1E0993AA-CAE8-2843-B97B-A1E3F53CBCA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2025167"/>
              </p:ext>
            </p:extLst>
          </p:nvPr>
        </p:nvGraphicFramePr>
        <p:xfrm>
          <a:off x="3388052" y="77636"/>
          <a:ext cx="5339751" cy="3428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64E90561-340A-284E-8869-59BACBEAF05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8774803"/>
              </p:ext>
            </p:extLst>
          </p:nvPr>
        </p:nvGraphicFramePr>
        <p:xfrm>
          <a:off x="3343482" y="3409025"/>
          <a:ext cx="5339750" cy="340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81E1C9C-7FA6-FB4E-BF05-8C223D6F82AD}"/>
              </a:ext>
            </a:extLst>
          </p:cNvPr>
          <p:cNvCxnSpPr>
            <a:cxnSpLocks/>
          </p:cNvCxnSpPr>
          <p:nvPr/>
        </p:nvCxnSpPr>
        <p:spPr>
          <a:xfrm>
            <a:off x="8814067" y="77635"/>
            <a:ext cx="0" cy="664235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95EB37D-8D5C-844E-8CA9-66CC24E720EA}"/>
              </a:ext>
            </a:extLst>
          </p:cNvPr>
          <p:cNvCxnSpPr>
            <a:cxnSpLocks/>
          </p:cNvCxnSpPr>
          <p:nvPr/>
        </p:nvCxnSpPr>
        <p:spPr>
          <a:xfrm flipH="1">
            <a:off x="3388051" y="77635"/>
            <a:ext cx="1" cy="664235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E6EA133-9A84-5549-8606-11CF15B15613}"/>
              </a:ext>
            </a:extLst>
          </p:cNvPr>
          <p:cNvCxnSpPr>
            <a:cxnSpLocks/>
          </p:cNvCxnSpPr>
          <p:nvPr/>
        </p:nvCxnSpPr>
        <p:spPr>
          <a:xfrm>
            <a:off x="3388052" y="77635"/>
            <a:ext cx="5422223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96B4D32-679D-6C42-959D-089CA751481A}"/>
              </a:ext>
            </a:extLst>
          </p:cNvPr>
          <p:cNvCxnSpPr>
            <a:cxnSpLocks/>
          </p:cNvCxnSpPr>
          <p:nvPr/>
        </p:nvCxnSpPr>
        <p:spPr>
          <a:xfrm>
            <a:off x="3388051" y="3413498"/>
            <a:ext cx="542222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99305D8-A9A0-FA49-AC66-F5A1E89AAA8F}"/>
              </a:ext>
            </a:extLst>
          </p:cNvPr>
          <p:cNvCxnSpPr>
            <a:cxnSpLocks/>
          </p:cNvCxnSpPr>
          <p:nvPr/>
        </p:nvCxnSpPr>
        <p:spPr>
          <a:xfrm>
            <a:off x="3388052" y="6719985"/>
            <a:ext cx="5422223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159BFD2-D5E3-E64F-BF34-C8D6B03C964A}"/>
              </a:ext>
            </a:extLst>
          </p:cNvPr>
          <p:cNvSpPr txBox="1"/>
          <p:nvPr/>
        </p:nvSpPr>
        <p:spPr>
          <a:xfrm>
            <a:off x="3385177" y="8291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132A32-B407-8449-84D9-A7460C90943C}"/>
              </a:ext>
            </a:extLst>
          </p:cNvPr>
          <p:cNvSpPr txBox="1"/>
          <p:nvPr/>
        </p:nvSpPr>
        <p:spPr>
          <a:xfrm>
            <a:off x="3394795" y="3511915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482426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</Words>
  <Application>Microsoft Macintosh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Faheem Bhatti</dc:creator>
  <cp:lastModifiedBy>Faheem Bhatti</cp:lastModifiedBy>
  <cp:revision>1</cp:revision>
  <dcterms:created xsi:type="dcterms:W3CDTF">2021-06-30T14:51:13Z</dcterms:created>
  <dcterms:modified xsi:type="dcterms:W3CDTF">2021-06-30T14:52:55Z</dcterms:modified>
</cp:coreProperties>
</file>