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0"/>
  </p:notesMasterIdLst>
  <p:sldIdLst>
    <p:sldId id="307" r:id="rId2"/>
    <p:sldId id="306" r:id="rId3"/>
    <p:sldId id="295" r:id="rId4"/>
    <p:sldId id="303" r:id="rId5"/>
    <p:sldId id="308" r:id="rId6"/>
    <p:sldId id="268" r:id="rId7"/>
    <p:sldId id="309" r:id="rId8"/>
    <p:sldId id="31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 Jarman" initials="BMHJ" lastIdx="4" clrIdx="0">
    <p:extLst>
      <p:ext uri="{19B8F6BF-5375-455C-9EA6-DF929625EA0E}">
        <p15:presenceInfo xmlns:p15="http://schemas.microsoft.com/office/powerpoint/2012/main" userId="Ben Jarm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2D41"/>
    <a:srgbClr val="E096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1206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56AEC-D60F-440E-9298-83968E875235}" type="datetimeFigureOut">
              <a:rPr lang="en-GB" smtClean="0"/>
              <a:t>03/04/2019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3AD38-2A9A-469E-92C9-F90BFFB731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929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8700F-6260-4039-B04C-0B3B695DD49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385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896C-A384-4AB7-937C-FF61C8416B83}" type="datetimeFigureOut">
              <a:rPr lang="en-GB" smtClean="0"/>
              <a:t>03/04/2019</a:t>
            </a:fld>
            <a:endParaRPr lang="en-GB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54EE0D1-CEE2-4127-BE81-3526A85F8FC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896C-A384-4AB7-937C-FF61C8416B83}" type="datetimeFigureOut">
              <a:rPr lang="en-GB" smtClean="0"/>
              <a:t>03/04/2019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54EE0D1-CEE2-4127-BE81-3526A85F8FC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896C-A384-4AB7-937C-FF61C8416B83}" type="datetimeFigureOut">
              <a:rPr lang="en-GB" smtClean="0"/>
              <a:t>03/04/2019</a:t>
            </a:fld>
            <a:endParaRPr lang="en-GB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54EE0D1-CEE2-4127-BE81-3526A85F8FC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CFC896C-A384-4AB7-937C-FF61C8416B83}" type="datetimeFigureOut">
              <a:rPr lang="en-GB" smtClean="0"/>
              <a:t>03/04/2019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E0D1-CEE2-4127-BE81-3526A85F8FC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896C-A384-4AB7-937C-FF61C8416B83}" type="datetimeFigureOut">
              <a:rPr lang="en-GB" smtClean="0"/>
              <a:t>03/04/2019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54EE0D1-CEE2-4127-BE81-3526A85F8FC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896C-A384-4AB7-937C-FF61C8416B83}" type="datetimeFigureOut">
              <a:rPr lang="en-GB" smtClean="0"/>
              <a:t>03/04/2019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54EE0D1-CEE2-4127-BE81-3526A85F8FCD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896C-A384-4AB7-937C-FF61C8416B83}" type="datetimeFigureOut">
              <a:rPr lang="en-GB" smtClean="0"/>
              <a:t>03/04/2019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54EE0D1-CEE2-4127-BE81-3526A85F8FCD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54EE0D1-CEE2-4127-BE81-3526A85F8FC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896C-A384-4AB7-937C-FF61C8416B83}" type="datetimeFigureOut">
              <a:rPr lang="en-GB" smtClean="0"/>
              <a:t>03/04/2019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54EE0D1-CEE2-4127-BE81-3526A85F8FC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CFC896C-A384-4AB7-937C-FF61C8416B83}" type="datetimeFigureOut">
              <a:rPr lang="en-GB" smtClean="0"/>
              <a:t>03/04/2019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896C-A384-4AB7-937C-FF61C8416B83}" type="datetimeFigureOut">
              <a:rPr lang="en-GB" smtClean="0"/>
              <a:t>03/04/2019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EE0D1-CEE2-4127-BE81-3526A85F8FCD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54EE0D1-CEE2-4127-BE81-3526A85F8FC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896C-A384-4AB7-937C-FF61C8416B83}" type="datetimeFigureOut">
              <a:rPr lang="en-GB" smtClean="0"/>
              <a:t>03/04/2019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CFC896C-A384-4AB7-937C-FF61C8416B83}" type="datetimeFigureOut">
              <a:rPr lang="en-GB" smtClean="0"/>
              <a:t>03/04/2019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54EE0D1-CEE2-4127-BE81-3526A85F8FC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istoryandpolicy.org/policy-papers/papers/scandal-and-reform-1960-2016-better-policies-child-welfare-secure-custod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altLang="en-US" dirty="0"/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755650" y="2276872"/>
            <a:ext cx="7848600" cy="4349353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GB" sz="4000" dirty="0"/>
              <a:t>The historical criminology of ‘safeguarding’: children in the secure estate, 1960-2016 </a:t>
            </a:r>
          </a:p>
          <a:p>
            <a:pPr marL="0" indent="0" algn="ctr" eaLnBrk="1" hangingPunct="1">
              <a:buFontTx/>
              <a:buNone/>
              <a:defRPr/>
            </a:pPr>
            <a:endParaRPr lang="en-GB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ctr">
              <a:buNone/>
              <a:defRPr/>
            </a:pPr>
            <a:r>
              <a:rPr lang="en-GB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Louise A. Jackson, University of Edinburgh</a:t>
            </a:r>
            <a:endParaRPr lang="en-US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en-GB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Ben </a:t>
            </a:r>
            <a:r>
              <a:rPr lang="en-GB" alt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Jarman</a:t>
            </a:r>
            <a:r>
              <a:rPr lang="en-GB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University of Cambridge</a:t>
            </a:r>
          </a:p>
        </p:txBody>
      </p:sp>
      <p:pic>
        <p:nvPicPr>
          <p:cNvPr id="11" name="Picture 1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808" y="356048"/>
            <a:ext cx="3456384" cy="98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7587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51023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Contract research:</a:t>
            </a:r>
          </a:p>
          <a:p>
            <a:pPr marL="0" indent="0">
              <a:buNone/>
            </a:pP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 Majesty’s Prison and Probation Service (</a:t>
            </a:r>
            <a:r>
              <a:rPr lang="en-GB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HMPPS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Ben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Jarman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Caroline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Lanskey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Loraine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Gelsthorpe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Hannah Marshall and Lucy Delap (Cambridge) &amp; Louise Jackson (Edinburgh)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b="1" dirty="0"/>
              <a:t>‘Safeguarding children in the secure estate: 1960-2016’</a:t>
            </a: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review of infrastructure of child protection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inform the response made by HMPPS to the Independent Inquiry into Child Sexual Abuse (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IICSA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>
              <a:buFontTx/>
              <a:buChar char="-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‘enhance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HMPPS’s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own institutional memory’</a:t>
            </a:r>
          </a:p>
          <a:p>
            <a:pPr>
              <a:buFontTx/>
              <a:buChar char="-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suggest avenues for improved practice</a:t>
            </a:r>
          </a:p>
          <a:p>
            <a:pPr>
              <a:buFontTx/>
              <a:buChar char="-"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80DEC6-B43D-4971-B6AC-AC0FA167DC1B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808" y="356048"/>
            <a:ext cx="3456384" cy="98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068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UK Inquiries and historical periodisation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73325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GB" sz="112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GB" sz="1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Northern Ireland the Inquiry and Investigation into Historical Institutional Abuse </a:t>
            </a:r>
            <a:r>
              <a:rPr lang="en-GB" sz="1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(from 2012, report 2017): examine 1922-1995</a:t>
            </a:r>
          </a:p>
          <a:p>
            <a:pPr marL="0" indent="0">
              <a:buNone/>
            </a:pPr>
            <a:endParaRPr lang="en-GB" sz="1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sz="1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Public Inquiry into Historic Child Abuse in Scotland </a:t>
            </a:r>
            <a:r>
              <a:rPr lang="en-GB" sz="1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(from 2015): children in care in living memory</a:t>
            </a:r>
          </a:p>
          <a:p>
            <a:pPr marL="0" indent="0">
              <a:buNone/>
            </a:pPr>
            <a:endParaRPr lang="en-GB" sz="1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sz="1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Independent Inquiry into Child Sexual Abuse </a:t>
            </a:r>
            <a:r>
              <a:rPr lang="en-GB" sz="1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GB" sz="1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IICSA</a:t>
            </a:r>
            <a:r>
              <a:rPr lang="en-GB" sz="1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England and Wales (2014). Period now not mentioned.</a:t>
            </a:r>
          </a:p>
          <a:p>
            <a:pPr marL="0" indent="0">
              <a:buNone/>
            </a:pPr>
            <a:endParaRPr lang="en-GB" sz="1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GB" sz="5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11922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does historical method contribute?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Decoding sources – acts of translation – etymology</a:t>
            </a:r>
          </a:p>
          <a:p>
            <a:pPr marL="0" indent="0">
              <a:buNone/>
            </a:pP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Carol Smart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because ‘it was many things with different meanings and consequences, it was almost impossible to frame a coherent policy towards’ what we now term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child sexual abuse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(developed in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1980s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dirty="0"/>
              <a:t>‘</a:t>
            </a:r>
            <a:r>
              <a:rPr lang="en-GB" b="1" dirty="0"/>
              <a:t>Safeguarding’</a:t>
            </a:r>
            <a:r>
              <a:rPr lang="en-GB" dirty="0"/>
              <a:t> = body of policies and practices aiming to guarantee the welfare of children (and protection from physical, sexual, emotional and psychological abuse). Did not exist before the </a:t>
            </a:r>
            <a:r>
              <a:rPr lang="en-GB" dirty="0" err="1"/>
              <a:t>1980s</a:t>
            </a:r>
            <a:r>
              <a:rPr lang="en-GB" dirty="0"/>
              <a:t>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1989 Children Act – unclear whether it applied to children in prison institutions. Thus excluded from definition of ‘</a:t>
            </a:r>
            <a:r>
              <a:rPr lang="en-GB" b="1" dirty="0"/>
              <a:t>child</a:t>
            </a:r>
            <a:r>
              <a:rPr lang="en-GB" dirty="0"/>
              <a:t>’ as all those under 18 (with rights and protections).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The ‘</a:t>
            </a:r>
            <a:r>
              <a:rPr lang="en-GB" b="1" dirty="0"/>
              <a:t>secure estate for young people</a:t>
            </a:r>
            <a:r>
              <a:rPr lang="en-GB" dirty="0"/>
              <a:t>’ ?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449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does historical method contribute?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problem of the archive itself:</a:t>
            </a: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Poor survival …. but need to view it (both of itself, and in terms of the documents it contains) as a constructed entity that is politically constituted.</a:t>
            </a: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Antoinette Burton on archive as ‘history of loss’.</a:t>
            </a:r>
          </a:p>
          <a:p>
            <a:pPr marL="0" indent="0">
              <a:buNone/>
            </a:pP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927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Project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lvl="1" indent="0">
              <a:buNone/>
            </a:pPr>
            <a:r>
              <a:rPr lang="en-GB" b="1" dirty="0">
                <a:solidFill>
                  <a:schemeClr val="tx1"/>
                </a:solidFill>
              </a:rPr>
              <a:t>The National Archives, Kew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Small number of annual inspection reports  e.g. Ashford Remand Centre, 1971. </a:t>
            </a:r>
            <a:r>
              <a:rPr lang="en-GB" dirty="0" err="1">
                <a:solidFill>
                  <a:schemeClr val="tx1"/>
                </a:solidFill>
              </a:rPr>
              <a:t>Medomsley</a:t>
            </a:r>
            <a:r>
              <a:rPr lang="en-GB" dirty="0">
                <a:solidFill>
                  <a:schemeClr val="tx1"/>
                </a:solidFill>
              </a:rPr>
              <a:t> Detention centre, 1977.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Annual reports of detention centre wardens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Reports of Boards of Visitors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tx1"/>
                </a:solidFill>
              </a:rPr>
              <a:t>Hoem</a:t>
            </a:r>
            <a:r>
              <a:rPr lang="en-GB" dirty="0">
                <a:solidFill>
                  <a:schemeClr val="tx1"/>
                </a:solidFill>
              </a:rPr>
              <a:t> Office, review of policy etc.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dirty="0">
              <a:solidFill>
                <a:schemeClr val="tx1"/>
              </a:solidFill>
            </a:endParaRPr>
          </a:p>
          <a:p>
            <a:pPr marL="274320" lvl="1" indent="0">
              <a:buNone/>
            </a:pPr>
            <a:r>
              <a:rPr lang="en-GB" b="1" dirty="0" err="1">
                <a:solidFill>
                  <a:schemeClr val="tx1"/>
                </a:solidFill>
              </a:rPr>
              <a:t>Radzinowicz</a:t>
            </a:r>
            <a:r>
              <a:rPr lang="en-GB" b="1" dirty="0">
                <a:solidFill>
                  <a:schemeClr val="tx1"/>
                </a:solidFill>
              </a:rPr>
              <a:t> Library, Cambridge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Ethnographic research e.g. R.V. Ericson’s study of </a:t>
            </a:r>
            <a:r>
              <a:rPr lang="en-GB" dirty="0" err="1">
                <a:solidFill>
                  <a:schemeClr val="tx1"/>
                </a:solidFill>
              </a:rPr>
              <a:t>Whatton</a:t>
            </a:r>
            <a:endParaRPr lang="en-GB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Pamphlets by campaigning </a:t>
            </a:r>
            <a:r>
              <a:rPr lang="en-GB" dirty="0" err="1">
                <a:solidFill>
                  <a:schemeClr val="tx1"/>
                </a:solidFill>
              </a:rPr>
              <a:t>organsations</a:t>
            </a:r>
            <a:endParaRPr lang="en-GB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Howard League, published inquiries into Boards of Visitors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Published Inspection reports</a:t>
            </a:r>
          </a:p>
        </p:txBody>
      </p:sp>
    </p:spTree>
    <p:extLst>
      <p:ext uri="{BB962C8B-B14F-4D97-AF65-F5344CB8AC3E}">
        <p14:creationId xmlns:p14="http://schemas.microsoft.com/office/powerpoint/2010/main" val="4121909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2FFB5-2CDB-47BF-9122-29090342F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12168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/>
                </a:solidFill>
              </a:rPr>
              <a:t>Annual inspection report, </a:t>
            </a:r>
            <a:r>
              <a:rPr lang="en-GB" dirty="0" err="1">
                <a:solidFill>
                  <a:schemeClr val="tx1"/>
                </a:solidFill>
              </a:rPr>
              <a:t>Medomsley</a:t>
            </a:r>
            <a:r>
              <a:rPr lang="en-GB" dirty="0">
                <a:solidFill>
                  <a:schemeClr val="tx1"/>
                </a:solidFill>
              </a:rPr>
              <a:t> DC, 1977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</a:rPr>
              <a:t>TNA, HO 383/329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A424C-716F-4CA8-89A1-0CA9ECA2C4A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1628800"/>
            <a:ext cx="8503920" cy="51125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‘.. </a:t>
            </a:r>
            <a:r>
              <a:rPr lang="en-GB" i="1" dirty="0"/>
              <a:t>has never hit the headlines and within the Prison Department has apparently been accepted as a place where nothing of any import ever occurs and unlikely to..  cause any problems’ . </a:t>
            </a:r>
          </a:p>
          <a:p>
            <a:pPr marL="0" indent="0">
              <a:buNone/>
            </a:pPr>
            <a:r>
              <a:rPr lang="en-GB" i="1" dirty="0"/>
              <a:t>‘A labour force of 13 trainees cover the daily requirements from 06:45 to 18:00 weekdays and from 07:00 to 17:00 weekends. Four trainees on a rota basis remain in the kitchen to 19:30 weekdays to clean the kitchen […] the kitchen party work a 7-day week, although provision is made for one hour’s PE each weekday […] Trainees who are considered medically fit for work in the kitchen are selected by the Officer Caterer’ . 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7121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039ED-3AD7-4244-A655-D29983BC2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AE1B-CCE9-4D81-98FD-0F1CF29CA1F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Ben </a:t>
            </a:r>
            <a:r>
              <a:rPr lang="en-GB" dirty="0" err="1"/>
              <a:t>Jarman</a:t>
            </a:r>
            <a:r>
              <a:rPr lang="en-GB" dirty="0"/>
              <a:t>, ‘Scandal and reform, 1960-2016: can better policies guarantee child welfare in secure custody?</a:t>
            </a:r>
          </a:p>
          <a:p>
            <a:pPr marL="0" indent="0">
              <a:buNone/>
            </a:pPr>
            <a:r>
              <a:rPr lang="en-GB" i="1" dirty="0"/>
              <a:t>History &amp; Policy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http://</a:t>
            </a:r>
            <a:r>
              <a:rPr lang="en-GB" dirty="0" err="1">
                <a:hlinkClick r:id="rId2"/>
              </a:rPr>
              <a:t>www.historyandpolicy.org</a:t>
            </a:r>
            <a:r>
              <a:rPr lang="en-GB" dirty="0">
                <a:hlinkClick r:id="rId2"/>
              </a:rPr>
              <a:t>/policy-papers/papers/scandal-and-reform-1960-2016-better-policies-child-welfare-secure-custody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22266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6394</TotalTime>
  <Words>597</Words>
  <Application>Microsoft Office PowerPoint</Application>
  <PresentationFormat>On-screen Show (4:3)</PresentationFormat>
  <Paragraphs>66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Georgia</vt:lpstr>
      <vt:lpstr>Wingdings</vt:lpstr>
      <vt:lpstr>Wingdings 2</vt:lpstr>
      <vt:lpstr>Civic</vt:lpstr>
      <vt:lpstr>PowerPoint Presentation</vt:lpstr>
      <vt:lpstr>PowerPoint Presentation</vt:lpstr>
      <vt:lpstr>UK Inquiries and historical periodisation</vt:lpstr>
      <vt:lpstr>What does historical method contribute?</vt:lpstr>
      <vt:lpstr>What does historical method contribute?</vt:lpstr>
      <vt:lpstr>Project sources</vt:lpstr>
      <vt:lpstr>Annual inspection report, Medomsley DC, 1977 TNA, HO 383/329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</dc:creator>
  <cp:lastModifiedBy>Louise Jackson</cp:lastModifiedBy>
  <cp:revision>99</cp:revision>
  <dcterms:created xsi:type="dcterms:W3CDTF">2015-02-23T09:29:35Z</dcterms:created>
  <dcterms:modified xsi:type="dcterms:W3CDTF">2019-04-03T19:43:23Z</dcterms:modified>
</cp:coreProperties>
</file>