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4" r:id="rId2"/>
    <p:sldId id="347" r:id="rId3"/>
    <p:sldId id="348" r:id="rId4"/>
    <p:sldId id="338" r:id="rId5"/>
    <p:sldId id="342" r:id="rId6"/>
    <p:sldId id="345" r:id="rId7"/>
  </p:sldIdLst>
  <p:sldSz cx="12192000" cy="6858000"/>
  <p:notesSz cx="679132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elix Deschler" initials="FD" lastIdx="1" clrIdx="0">
    <p:extLst>
      <p:ext uri="{19B8F6BF-5375-455C-9EA6-DF929625EA0E}">
        <p15:presenceInfo xmlns:p15="http://schemas.microsoft.com/office/powerpoint/2012/main" userId="e40c5e1aac66791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1C1"/>
    <a:srgbClr val="FF6161"/>
    <a:srgbClr val="FF0D0D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3" autoAdjust="0"/>
    <p:restoredTop sz="94660"/>
  </p:normalViewPr>
  <p:slideViewPr>
    <p:cSldViewPr snapToGrid="0">
      <p:cViewPr varScale="1">
        <p:scale>
          <a:sx n="97" d="100"/>
          <a:sy n="97" d="100"/>
        </p:scale>
        <p:origin x="24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4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C1578-EFA0-4DB1-BD31-47ABADC8F041}" type="datetimeFigureOut">
              <a:rPr lang="en-GB" smtClean="0"/>
              <a:t>19/07/2017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763F-2134-4886-9CA5-6B8E8DE991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8182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C1578-EFA0-4DB1-BD31-47ABADC8F041}" type="datetimeFigureOut">
              <a:rPr lang="en-GB" smtClean="0"/>
              <a:t>19/07/2017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763F-2134-4886-9CA5-6B8E8DE991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3543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C1578-EFA0-4DB1-BD31-47ABADC8F041}" type="datetimeFigureOut">
              <a:rPr lang="en-GB" smtClean="0"/>
              <a:t>19/07/2017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763F-2134-4886-9CA5-6B8E8DE991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269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C1578-EFA0-4DB1-BD31-47ABADC8F041}" type="datetimeFigureOut">
              <a:rPr lang="en-GB" smtClean="0"/>
              <a:t>19/07/2017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763F-2134-4886-9CA5-6B8E8DE991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1443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C1578-EFA0-4DB1-BD31-47ABADC8F041}" type="datetimeFigureOut">
              <a:rPr lang="en-GB" smtClean="0"/>
              <a:t>19/07/2017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763F-2134-4886-9CA5-6B8E8DE991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0600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C1578-EFA0-4DB1-BD31-47ABADC8F041}" type="datetimeFigureOut">
              <a:rPr lang="en-GB" smtClean="0"/>
              <a:t>19/07/2017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763F-2134-4886-9CA5-6B8E8DE991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3535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C1578-EFA0-4DB1-BD31-47ABADC8F041}" type="datetimeFigureOut">
              <a:rPr lang="en-GB" smtClean="0"/>
              <a:t>19/07/2017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763F-2134-4886-9CA5-6B8E8DE991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5427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C1578-EFA0-4DB1-BD31-47ABADC8F041}" type="datetimeFigureOut">
              <a:rPr lang="en-GB" smtClean="0"/>
              <a:t>19/07/2017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763F-2134-4886-9CA5-6B8E8DE991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8665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C1578-EFA0-4DB1-BD31-47ABADC8F041}" type="datetimeFigureOut">
              <a:rPr lang="en-GB" smtClean="0"/>
              <a:t>19/07/2017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763F-2134-4886-9CA5-6B8E8DE991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215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C1578-EFA0-4DB1-BD31-47ABADC8F041}" type="datetimeFigureOut">
              <a:rPr lang="en-GB" smtClean="0"/>
              <a:t>19/07/2017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763F-2134-4886-9CA5-6B8E8DE991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7151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C1578-EFA0-4DB1-BD31-47ABADC8F041}" type="datetimeFigureOut">
              <a:rPr lang="en-GB" smtClean="0"/>
              <a:t>19/07/2017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763F-2134-4886-9CA5-6B8E8DE991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3263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1C1578-EFA0-4DB1-BD31-47ABADC8F041}" type="datetimeFigureOut">
              <a:rPr lang="en-GB" smtClean="0"/>
              <a:t>19/07/2017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1763F-2134-4886-9CA5-6B8E8DE991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1240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image" Target="../media/image12.png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11.wmf"/><Relationship Id="rId5" Type="http://schemas.openxmlformats.org/officeDocument/2006/relationships/image" Target="../media/image8.wmf"/><Relationship Id="rId10" Type="http://schemas.openxmlformats.org/officeDocument/2006/relationships/oleObject" Target="../embeddings/oleObject6.bin"/><Relationship Id="rId4" Type="http://schemas.openxmlformats.org/officeDocument/2006/relationships/oleObject" Target="../embeddings/oleObject3.bin"/><Relationship Id="rId9" Type="http://schemas.openxmlformats.org/officeDocument/2006/relationships/image" Target="../media/image10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oleObject" Target="../embeddings/oleObject7.bin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13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9731" y="1795142"/>
            <a:ext cx="3530169" cy="273893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9900" y="317500"/>
            <a:ext cx="248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Figure 1</a:t>
            </a:r>
            <a:endParaRPr lang="en-GB" dirty="0"/>
          </a:p>
        </p:txBody>
      </p:sp>
      <p:sp>
        <p:nvSpPr>
          <p:cNvPr id="39" name="TextBox 38"/>
          <p:cNvSpPr txBox="1"/>
          <p:nvPr/>
        </p:nvSpPr>
        <p:spPr>
          <a:xfrm>
            <a:off x="2704447" y="1499746"/>
            <a:ext cx="749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a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913589" y="1499746"/>
            <a:ext cx="749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b</a:t>
            </a:r>
            <a:endParaRPr lang="en-GB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9964773" y="1576689"/>
            <a:ext cx="828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GB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endParaRPr lang="en-GB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9473228"/>
              </p:ext>
            </p:extLst>
          </p:nvPr>
        </p:nvGraphicFramePr>
        <p:xfrm>
          <a:off x="2959100" y="1556354"/>
          <a:ext cx="3877579" cy="2967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028" name="Graph" r:id="rId4" imgW="3920760" imgH="3000960" progId="Origin50.Graph">
                  <p:embed/>
                </p:oleObj>
              </mc:Choice>
              <mc:Fallback>
                <p:oleObj name="Graph" r:id="rId4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959100" y="1556354"/>
                        <a:ext cx="3877579" cy="29670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067119"/>
              </p:ext>
            </p:extLst>
          </p:nvPr>
        </p:nvGraphicFramePr>
        <p:xfrm>
          <a:off x="8864815" y="3256204"/>
          <a:ext cx="1044901" cy="7995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029" name="Graph" r:id="rId6" imgW="3920760" imgH="3000960" progId="Origin50.Graph">
                  <p:embed/>
                </p:oleObj>
              </mc:Choice>
              <mc:Fallback>
                <p:oleObj name="Graph" r:id="rId6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864815" y="3256204"/>
                        <a:ext cx="1044901" cy="799539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933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0341" y="2305093"/>
            <a:ext cx="7475336" cy="519879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2111" y="982134"/>
            <a:ext cx="3196796" cy="2445012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2253401" y="3599790"/>
            <a:ext cx="749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d</a:t>
            </a:r>
            <a:endParaRPr lang="en-GB" sz="24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2253400" y="598740"/>
            <a:ext cx="749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a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015318" y="598740"/>
            <a:ext cx="749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b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7601131" y="598740"/>
            <a:ext cx="749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c</a:t>
            </a:r>
            <a:endParaRPr lang="en-GB" sz="2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3935" y="982134"/>
            <a:ext cx="3187846" cy="244501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333821" y="698026"/>
            <a:ext cx="1174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t</a:t>
            </a:r>
            <a:r>
              <a:rPr lang="en-GB" baseline="-25000" dirty="0" smtClean="0"/>
              <a:t>2</a:t>
            </a:r>
            <a:r>
              <a:rPr lang="en-GB" dirty="0" smtClean="0"/>
              <a:t> = 0 fs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5897147" y="698026"/>
            <a:ext cx="1174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t</a:t>
            </a:r>
            <a:r>
              <a:rPr lang="en-GB" baseline="-25000" dirty="0" smtClean="0"/>
              <a:t>2</a:t>
            </a:r>
            <a:r>
              <a:rPr lang="en-GB" dirty="0" smtClean="0"/>
              <a:t> = 80 fs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3106" y="982134"/>
            <a:ext cx="3187846" cy="2445012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2733675" y="1133558"/>
            <a:ext cx="2057453" cy="1862055"/>
          </a:xfrm>
          <a:prstGeom prst="line">
            <a:avLst/>
          </a:prstGeom>
          <a:ln w="1905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5462588" y="1133558"/>
            <a:ext cx="2049832" cy="1866817"/>
          </a:xfrm>
          <a:prstGeom prst="line">
            <a:avLst/>
          </a:prstGeom>
          <a:ln w="1905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8148638" y="1133558"/>
            <a:ext cx="2047040" cy="1862055"/>
          </a:xfrm>
          <a:prstGeom prst="line">
            <a:avLst/>
          </a:prstGeom>
          <a:ln w="1905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9855846" y="774942"/>
            <a:ext cx="12000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Intensity (</a:t>
            </a:r>
            <a:r>
              <a:rPr lang="en-GB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a.u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.)</a:t>
            </a:r>
            <a:endParaRPr lang="en-GB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69900" y="317500"/>
            <a:ext cx="248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Figure 2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8556527" y="698026"/>
            <a:ext cx="1174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t</a:t>
            </a:r>
            <a:r>
              <a:rPr lang="en-GB" baseline="-25000" dirty="0" smtClean="0"/>
              <a:t>2</a:t>
            </a:r>
            <a:r>
              <a:rPr lang="en-GB" dirty="0" smtClean="0"/>
              <a:t> = 500 fs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2269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159896" y="1491069"/>
            <a:ext cx="288032" cy="12893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8472264" y="2420888"/>
            <a:ext cx="288032" cy="12893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ight Arrow 8"/>
          <p:cNvSpPr/>
          <p:nvPr/>
        </p:nvSpPr>
        <p:spPr>
          <a:xfrm>
            <a:off x="3816650" y="2915517"/>
            <a:ext cx="1152128" cy="249267"/>
          </a:xfrm>
          <a:prstGeom prst="right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3544717" y="2422228"/>
            <a:ext cx="18571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tx2"/>
                </a:solidFill>
              </a:rPr>
              <a:t>Thermalization</a:t>
            </a:r>
            <a:endParaRPr lang="en-GB" sz="2000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42874" y="2422648"/>
            <a:ext cx="13683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tx2"/>
                </a:solidFill>
              </a:rPr>
              <a:t>Cooling</a:t>
            </a:r>
            <a:endParaRPr lang="en-GB" sz="2000" dirty="0">
              <a:solidFill>
                <a:schemeClr val="tx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322609" y="3289237"/>
            <a:ext cx="23319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 smtClean="0">
                <a:solidFill>
                  <a:schemeClr val="tx2"/>
                </a:solidFill>
              </a:rPr>
              <a:t>Carrier-carrier scattering</a:t>
            </a:r>
            <a:endParaRPr lang="en-GB" sz="1600" i="1" dirty="0">
              <a:solidFill>
                <a:schemeClr val="tx2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760296" y="2420888"/>
            <a:ext cx="288032" cy="12893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6960212" y="3289237"/>
            <a:ext cx="23319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 smtClean="0">
                <a:solidFill>
                  <a:schemeClr val="tx2"/>
                </a:solidFill>
              </a:rPr>
              <a:t>Carrier-phonon scattering</a:t>
            </a:r>
            <a:endParaRPr lang="en-GB" sz="1600" i="1" dirty="0">
              <a:solidFill>
                <a:schemeClr val="tx2"/>
              </a:solidFill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7514997" y="2915517"/>
            <a:ext cx="1152128" cy="249267"/>
          </a:xfrm>
          <a:prstGeom prst="right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Freeform 21"/>
          <p:cNvSpPr/>
          <p:nvPr/>
        </p:nvSpPr>
        <p:spPr>
          <a:xfrm rot="5400000">
            <a:off x="2459454" y="3486516"/>
            <a:ext cx="163475" cy="504056"/>
          </a:xfrm>
          <a:custGeom>
            <a:avLst/>
            <a:gdLst>
              <a:gd name="connsiteX0" fmla="*/ 0 w 3322040"/>
              <a:gd name="connsiteY0" fmla="*/ 1803634 h 1803634"/>
              <a:gd name="connsiteX1" fmla="*/ 780176 w 3322040"/>
              <a:gd name="connsiteY1" fmla="*/ 1459685 h 1803634"/>
              <a:gd name="connsiteX2" fmla="*/ 1652631 w 3322040"/>
              <a:gd name="connsiteY2" fmla="*/ 1 h 1803634"/>
              <a:gd name="connsiteX3" fmla="*/ 2466363 w 3322040"/>
              <a:gd name="connsiteY3" fmla="*/ 1451296 h 1803634"/>
              <a:gd name="connsiteX4" fmla="*/ 3322040 w 3322040"/>
              <a:gd name="connsiteY4" fmla="*/ 1803634 h 1803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22040" h="1803634">
                <a:moveTo>
                  <a:pt x="0" y="1803634"/>
                </a:moveTo>
                <a:cubicBezTo>
                  <a:pt x="252369" y="1781962"/>
                  <a:pt x="504738" y="1760290"/>
                  <a:pt x="780176" y="1459685"/>
                </a:cubicBezTo>
                <a:cubicBezTo>
                  <a:pt x="1055614" y="1159080"/>
                  <a:pt x="1371600" y="1399"/>
                  <a:pt x="1652631" y="1"/>
                </a:cubicBezTo>
                <a:cubicBezTo>
                  <a:pt x="1933662" y="-1397"/>
                  <a:pt x="2188128" y="1150691"/>
                  <a:pt x="2466363" y="1451296"/>
                </a:cubicBezTo>
                <a:cubicBezTo>
                  <a:pt x="2744598" y="1751901"/>
                  <a:pt x="3006055" y="1767282"/>
                  <a:pt x="3322040" y="1803634"/>
                </a:cubicBezTo>
              </a:path>
            </a:pathLst>
          </a:custGeom>
          <a:solidFill>
            <a:schemeClr val="accent2"/>
          </a:soli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Freeform 23"/>
          <p:cNvSpPr/>
          <p:nvPr/>
        </p:nvSpPr>
        <p:spPr>
          <a:xfrm rot="5400000">
            <a:off x="2459454" y="2120582"/>
            <a:ext cx="163475" cy="504056"/>
          </a:xfrm>
          <a:custGeom>
            <a:avLst/>
            <a:gdLst>
              <a:gd name="connsiteX0" fmla="*/ 0 w 3322040"/>
              <a:gd name="connsiteY0" fmla="*/ 1803634 h 1803634"/>
              <a:gd name="connsiteX1" fmla="*/ 780176 w 3322040"/>
              <a:gd name="connsiteY1" fmla="*/ 1459685 h 1803634"/>
              <a:gd name="connsiteX2" fmla="*/ 1652631 w 3322040"/>
              <a:gd name="connsiteY2" fmla="*/ 1 h 1803634"/>
              <a:gd name="connsiteX3" fmla="*/ 2466363 w 3322040"/>
              <a:gd name="connsiteY3" fmla="*/ 1451296 h 1803634"/>
              <a:gd name="connsiteX4" fmla="*/ 3322040 w 3322040"/>
              <a:gd name="connsiteY4" fmla="*/ 1803634 h 1803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22040" h="1803634">
                <a:moveTo>
                  <a:pt x="0" y="1803634"/>
                </a:moveTo>
                <a:cubicBezTo>
                  <a:pt x="252369" y="1781962"/>
                  <a:pt x="504738" y="1760290"/>
                  <a:pt x="780176" y="1459685"/>
                </a:cubicBezTo>
                <a:cubicBezTo>
                  <a:pt x="1055614" y="1159080"/>
                  <a:pt x="1371600" y="1399"/>
                  <a:pt x="1652631" y="1"/>
                </a:cubicBezTo>
                <a:cubicBezTo>
                  <a:pt x="1933662" y="-1397"/>
                  <a:pt x="2188128" y="1150691"/>
                  <a:pt x="2466363" y="1451296"/>
                </a:cubicBezTo>
                <a:cubicBezTo>
                  <a:pt x="2744598" y="1751901"/>
                  <a:pt x="3006055" y="1767282"/>
                  <a:pt x="3322040" y="1803634"/>
                </a:cubicBezTo>
              </a:path>
            </a:pathLst>
          </a:custGeom>
          <a:solidFill>
            <a:schemeClr val="accent2"/>
          </a:soli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1497076" y="-622752"/>
            <a:ext cx="1584176" cy="3456384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1104159" y="-799240"/>
            <a:ext cx="2370010" cy="23638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Straight Connector 26"/>
          <p:cNvCxnSpPr>
            <a:stCxn id="26" idx="2"/>
            <a:endCxn id="33" idx="0"/>
          </p:cNvCxnSpPr>
          <p:nvPr/>
        </p:nvCxnSpPr>
        <p:spPr>
          <a:xfrm>
            <a:off x="2289164" y="1564659"/>
            <a:ext cx="0" cy="2917293"/>
          </a:xfrm>
          <a:prstGeom prst="line">
            <a:avLst/>
          </a:prstGeom>
          <a:ln w="1905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2825629" y="2454348"/>
            <a:ext cx="0" cy="121404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865228" y="2746531"/>
            <a:ext cx="8593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dirty="0" err="1" smtClean="0">
                <a:solidFill>
                  <a:schemeClr val="tx2"/>
                </a:solidFill>
              </a:rPr>
              <a:t>E</a:t>
            </a:r>
            <a:r>
              <a:rPr lang="en-GB" sz="2000" baseline="-25000" dirty="0" err="1" smtClean="0">
                <a:solidFill>
                  <a:schemeClr val="tx2"/>
                </a:solidFill>
              </a:rPr>
              <a:t>pump</a:t>
            </a:r>
            <a:endParaRPr lang="en-GB" sz="2000" baseline="-25000" dirty="0">
              <a:solidFill>
                <a:schemeClr val="tx2"/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1497076" y="3277974"/>
            <a:ext cx="1584176" cy="3456384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1104159" y="4481952"/>
            <a:ext cx="2370010" cy="23638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823905" y="4590071"/>
            <a:ext cx="312728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solidFill>
                  <a:schemeClr val="tx2"/>
                </a:solidFill>
              </a:rPr>
              <a:t>Non-thermal distribution</a:t>
            </a:r>
            <a:endParaRPr lang="en-GB" sz="2200" dirty="0">
              <a:solidFill>
                <a:schemeClr val="tx2"/>
              </a:solidFill>
            </a:endParaRPr>
          </a:p>
        </p:txBody>
      </p:sp>
      <p:sp>
        <p:nvSpPr>
          <p:cNvPr id="34" name="Freeform 33"/>
          <p:cNvSpPr/>
          <p:nvPr/>
        </p:nvSpPr>
        <p:spPr>
          <a:xfrm>
            <a:off x="6195967" y="1587520"/>
            <a:ext cx="282198" cy="1263016"/>
          </a:xfrm>
          <a:custGeom>
            <a:avLst/>
            <a:gdLst>
              <a:gd name="connsiteX0" fmla="*/ 0 w 351074"/>
              <a:gd name="connsiteY0" fmla="*/ 922020 h 922020"/>
              <a:gd name="connsiteX1" fmla="*/ 274320 w 351074"/>
              <a:gd name="connsiteY1" fmla="*/ 815340 h 922020"/>
              <a:gd name="connsiteX2" fmla="*/ 342900 w 351074"/>
              <a:gd name="connsiteY2" fmla="*/ 640080 h 922020"/>
              <a:gd name="connsiteX3" fmla="*/ 121920 w 351074"/>
              <a:gd name="connsiteY3" fmla="*/ 350520 h 922020"/>
              <a:gd name="connsiteX4" fmla="*/ 30480 w 351074"/>
              <a:gd name="connsiteY4" fmla="*/ 0 h 922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1074" h="922020">
                <a:moveTo>
                  <a:pt x="0" y="922020"/>
                </a:moveTo>
                <a:cubicBezTo>
                  <a:pt x="108585" y="892175"/>
                  <a:pt x="217170" y="862330"/>
                  <a:pt x="274320" y="815340"/>
                </a:cubicBezTo>
                <a:cubicBezTo>
                  <a:pt x="331470" y="768350"/>
                  <a:pt x="368300" y="717550"/>
                  <a:pt x="342900" y="640080"/>
                </a:cubicBezTo>
                <a:cubicBezTo>
                  <a:pt x="317500" y="562610"/>
                  <a:pt x="173990" y="457200"/>
                  <a:pt x="121920" y="350520"/>
                </a:cubicBezTo>
                <a:cubicBezTo>
                  <a:pt x="69850" y="243840"/>
                  <a:pt x="50165" y="121920"/>
                  <a:pt x="30480" y="0"/>
                </a:cubicBezTo>
              </a:path>
            </a:pathLst>
          </a:cu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6072994" y="1529105"/>
            <a:ext cx="145282" cy="13525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/>
          <p:cNvSpPr/>
          <p:nvPr/>
        </p:nvSpPr>
        <p:spPr>
          <a:xfrm>
            <a:off x="5425408" y="-622752"/>
            <a:ext cx="1584176" cy="3456384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5165519" y="-799240"/>
            <a:ext cx="2103954" cy="23638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Freeform 37"/>
          <p:cNvSpPr/>
          <p:nvPr/>
        </p:nvSpPr>
        <p:spPr>
          <a:xfrm flipV="1">
            <a:off x="6195967" y="3255768"/>
            <a:ext cx="282198" cy="1263016"/>
          </a:xfrm>
          <a:custGeom>
            <a:avLst/>
            <a:gdLst>
              <a:gd name="connsiteX0" fmla="*/ 0 w 351074"/>
              <a:gd name="connsiteY0" fmla="*/ 922020 h 922020"/>
              <a:gd name="connsiteX1" fmla="*/ 274320 w 351074"/>
              <a:gd name="connsiteY1" fmla="*/ 815340 h 922020"/>
              <a:gd name="connsiteX2" fmla="*/ 342900 w 351074"/>
              <a:gd name="connsiteY2" fmla="*/ 640080 h 922020"/>
              <a:gd name="connsiteX3" fmla="*/ 121920 w 351074"/>
              <a:gd name="connsiteY3" fmla="*/ 350520 h 922020"/>
              <a:gd name="connsiteX4" fmla="*/ 30480 w 351074"/>
              <a:gd name="connsiteY4" fmla="*/ 0 h 922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1074" h="922020">
                <a:moveTo>
                  <a:pt x="0" y="922020"/>
                </a:moveTo>
                <a:cubicBezTo>
                  <a:pt x="108585" y="892175"/>
                  <a:pt x="217170" y="862330"/>
                  <a:pt x="274320" y="815340"/>
                </a:cubicBezTo>
                <a:cubicBezTo>
                  <a:pt x="331470" y="768350"/>
                  <a:pt x="368300" y="717550"/>
                  <a:pt x="342900" y="640080"/>
                </a:cubicBezTo>
                <a:cubicBezTo>
                  <a:pt x="317500" y="562610"/>
                  <a:pt x="173990" y="457200"/>
                  <a:pt x="121920" y="350520"/>
                </a:cubicBezTo>
                <a:cubicBezTo>
                  <a:pt x="69850" y="243840"/>
                  <a:pt x="50165" y="121920"/>
                  <a:pt x="30480" y="0"/>
                </a:cubicBezTo>
              </a:path>
            </a:pathLst>
          </a:cu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/>
          <p:cNvSpPr/>
          <p:nvPr/>
        </p:nvSpPr>
        <p:spPr>
          <a:xfrm flipV="1">
            <a:off x="6072994" y="3197353"/>
            <a:ext cx="145282" cy="13525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/>
          <p:cNvSpPr/>
          <p:nvPr/>
        </p:nvSpPr>
        <p:spPr>
          <a:xfrm>
            <a:off x="5425408" y="3277974"/>
            <a:ext cx="1584176" cy="3456384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" name="Straight Connector 40"/>
          <p:cNvCxnSpPr/>
          <p:nvPr/>
        </p:nvCxnSpPr>
        <p:spPr>
          <a:xfrm>
            <a:off x="6217496" y="1564659"/>
            <a:ext cx="0" cy="3123514"/>
          </a:xfrm>
          <a:prstGeom prst="line">
            <a:avLst/>
          </a:prstGeom>
          <a:ln w="1905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5165519" y="4481952"/>
            <a:ext cx="2103954" cy="23638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5280263" y="4590072"/>
            <a:ext cx="209958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solidFill>
                  <a:schemeClr val="tx2"/>
                </a:solidFill>
              </a:rPr>
              <a:t>Hot population</a:t>
            </a:r>
            <a:endParaRPr lang="en-GB" sz="2200" dirty="0">
              <a:solidFill>
                <a:schemeClr val="tx2"/>
              </a:solidFill>
            </a:endParaRPr>
          </a:p>
        </p:txBody>
      </p:sp>
      <p:sp>
        <p:nvSpPr>
          <p:cNvPr id="43" name="Freeform 42"/>
          <p:cNvSpPr/>
          <p:nvPr/>
        </p:nvSpPr>
        <p:spPr>
          <a:xfrm flipV="1">
            <a:off x="9978084" y="3293848"/>
            <a:ext cx="398336" cy="666365"/>
          </a:xfrm>
          <a:custGeom>
            <a:avLst/>
            <a:gdLst>
              <a:gd name="connsiteX0" fmla="*/ 0 w 436602"/>
              <a:gd name="connsiteY0" fmla="*/ 625399 h 625399"/>
              <a:gd name="connsiteX1" fmla="*/ 228600 w 436602"/>
              <a:gd name="connsiteY1" fmla="*/ 549199 h 625399"/>
              <a:gd name="connsiteX2" fmla="*/ 434340 w 436602"/>
              <a:gd name="connsiteY2" fmla="*/ 328219 h 625399"/>
              <a:gd name="connsiteX3" fmla="*/ 91440 w 436602"/>
              <a:gd name="connsiteY3" fmla="*/ 175819 h 625399"/>
              <a:gd name="connsiteX4" fmla="*/ 7620 w 436602"/>
              <a:gd name="connsiteY4" fmla="*/ 559 h 625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602" h="625399">
                <a:moveTo>
                  <a:pt x="0" y="625399"/>
                </a:moveTo>
                <a:cubicBezTo>
                  <a:pt x="78105" y="612064"/>
                  <a:pt x="156210" y="598729"/>
                  <a:pt x="228600" y="549199"/>
                </a:cubicBezTo>
                <a:cubicBezTo>
                  <a:pt x="300990" y="499669"/>
                  <a:pt x="457200" y="390449"/>
                  <a:pt x="434340" y="328219"/>
                </a:cubicBezTo>
                <a:cubicBezTo>
                  <a:pt x="411480" y="265989"/>
                  <a:pt x="162560" y="230429"/>
                  <a:pt x="91440" y="175819"/>
                </a:cubicBezTo>
                <a:cubicBezTo>
                  <a:pt x="20320" y="121209"/>
                  <a:pt x="12700" y="-9601"/>
                  <a:pt x="7620" y="559"/>
                </a:cubicBezTo>
              </a:path>
            </a:pathLst>
          </a:cu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Freeform 43"/>
          <p:cNvSpPr/>
          <p:nvPr/>
        </p:nvSpPr>
        <p:spPr>
          <a:xfrm>
            <a:off x="9978084" y="2160136"/>
            <a:ext cx="398336" cy="666365"/>
          </a:xfrm>
          <a:custGeom>
            <a:avLst/>
            <a:gdLst>
              <a:gd name="connsiteX0" fmla="*/ 0 w 436602"/>
              <a:gd name="connsiteY0" fmla="*/ 625399 h 625399"/>
              <a:gd name="connsiteX1" fmla="*/ 228600 w 436602"/>
              <a:gd name="connsiteY1" fmla="*/ 549199 h 625399"/>
              <a:gd name="connsiteX2" fmla="*/ 434340 w 436602"/>
              <a:gd name="connsiteY2" fmla="*/ 328219 h 625399"/>
              <a:gd name="connsiteX3" fmla="*/ 91440 w 436602"/>
              <a:gd name="connsiteY3" fmla="*/ 175819 h 625399"/>
              <a:gd name="connsiteX4" fmla="*/ 7620 w 436602"/>
              <a:gd name="connsiteY4" fmla="*/ 559 h 625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602" h="625399">
                <a:moveTo>
                  <a:pt x="0" y="625399"/>
                </a:moveTo>
                <a:cubicBezTo>
                  <a:pt x="78105" y="612064"/>
                  <a:pt x="156210" y="598729"/>
                  <a:pt x="228600" y="549199"/>
                </a:cubicBezTo>
                <a:cubicBezTo>
                  <a:pt x="300990" y="499669"/>
                  <a:pt x="457200" y="390449"/>
                  <a:pt x="434340" y="328219"/>
                </a:cubicBezTo>
                <a:cubicBezTo>
                  <a:pt x="411480" y="265989"/>
                  <a:pt x="162560" y="230429"/>
                  <a:pt x="91440" y="175819"/>
                </a:cubicBezTo>
                <a:cubicBezTo>
                  <a:pt x="20320" y="121209"/>
                  <a:pt x="12700" y="-9601"/>
                  <a:pt x="7620" y="559"/>
                </a:cubicBezTo>
              </a:path>
            </a:pathLst>
          </a:cu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/>
          <p:cNvSpPr/>
          <p:nvPr/>
        </p:nvSpPr>
        <p:spPr>
          <a:xfrm>
            <a:off x="9835246" y="1529105"/>
            <a:ext cx="145282" cy="13525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/>
          <p:cNvSpPr/>
          <p:nvPr/>
        </p:nvSpPr>
        <p:spPr>
          <a:xfrm>
            <a:off x="9187660" y="-622752"/>
            <a:ext cx="1584176" cy="3456384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/>
          <p:cNvSpPr/>
          <p:nvPr/>
        </p:nvSpPr>
        <p:spPr>
          <a:xfrm>
            <a:off x="8927771" y="-799240"/>
            <a:ext cx="2103954" cy="23638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 flipV="1">
            <a:off x="9835246" y="3197353"/>
            <a:ext cx="145282" cy="13525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/>
          <p:cNvSpPr/>
          <p:nvPr/>
        </p:nvSpPr>
        <p:spPr>
          <a:xfrm>
            <a:off x="9187660" y="3277974"/>
            <a:ext cx="1584176" cy="3456384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0" name="Straight Connector 49"/>
          <p:cNvCxnSpPr/>
          <p:nvPr/>
        </p:nvCxnSpPr>
        <p:spPr>
          <a:xfrm>
            <a:off x="9979748" y="1564659"/>
            <a:ext cx="0" cy="3123514"/>
          </a:xfrm>
          <a:prstGeom prst="line">
            <a:avLst/>
          </a:prstGeom>
          <a:ln w="1905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8927771" y="4481952"/>
            <a:ext cx="2103954" cy="23638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8964568" y="4590072"/>
            <a:ext cx="209958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>
                <a:solidFill>
                  <a:schemeClr val="tx2"/>
                </a:solidFill>
              </a:rPr>
              <a:t>Cold </a:t>
            </a:r>
            <a:r>
              <a:rPr lang="en-GB" sz="2200" dirty="0" smtClean="0">
                <a:solidFill>
                  <a:schemeClr val="tx2"/>
                </a:solidFill>
              </a:rPr>
              <a:t>population</a:t>
            </a:r>
            <a:endParaRPr lang="en-GB" sz="2200" dirty="0">
              <a:solidFill>
                <a:schemeClr val="tx2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78068" y="1291771"/>
            <a:ext cx="10975303" cy="3918858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/>
          <p:cNvSpPr txBox="1"/>
          <p:nvPr/>
        </p:nvSpPr>
        <p:spPr>
          <a:xfrm>
            <a:off x="12987" y="201098"/>
            <a:ext cx="248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Figure 2d as vector graphic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70983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469900" y="317500"/>
            <a:ext cx="248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Figure 3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2967105" y="362165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662 nm pump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2407632" y="304782"/>
            <a:ext cx="749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a</a:t>
            </a:r>
            <a:endParaRPr lang="en-GB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5709612" y="305379"/>
            <a:ext cx="749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b</a:t>
            </a:r>
            <a:endParaRPr lang="en-GB" sz="2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6269085" y="3624402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720 nm pump</a:t>
            </a:r>
            <a:endParaRPr lang="en-GB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7080" y="5377938"/>
            <a:ext cx="844880" cy="756007"/>
          </a:xfrm>
          <a:prstGeom prst="rect">
            <a:avLst/>
          </a:prstGeom>
        </p:spPr>
      </p:pic>
      <p:sp>
        <p:nvSpPr>
          <p:cNvPr id="36" name="Oval 35"/>
          <p:cNvSpPr/>
          <p:nvPr/>
        </p:nvSpPr>
        <p:spPr>
          <a:xfrm>
            <a:off x="5016534" y="5637800"/>
            <a:ext cx="83435" cy="834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/>
          <p:cNvSpPr/>
          <p:nvPr/>
        </p:nvSpPr>
        <p:spPr>
          <a:xfrm>
            <a:off x="5245595" y="5637800"/>
            <a:ext cx="83435" cy="83435"/>
          </a:xfrm>
          <a:prstGeom prst="ellipse">
            <a:avLst/>
          </a:prstGeom>
          <a:solidFill>
            <a:schemeClr val="bg1"/>
          </a:solidFill>
          <a:ln w="127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/>
          <p:cNvSpPr/>
          <p:nvPr/>
        </p:nvSpPr>
        <p:spPr>
          <a:xfrm>
            <a:off x="4895553" y="5637800"/>
            <a:ext cx="83435" cy="83435"/>
          </a:xfrm>
          <a:prstGeom prst="ellipse">
            <a:avLst/>
          </a:prstGeom>
          <a:solidFill>
            <a:schemeClr val="bg1"/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68001" y="5377938"/>
            <a:ext cx="844880" cy="756007"/>
          </a:xfrm>
          <a:prstGeom prst="rect">
            <a:avLst/>
          </a:prstGeom>
        </p:spPr>
      </p:pic>
      <p:sp>
        <p:nvSpPr>
          <p:cNvPr id="33" name="Oval 32"/>
          <p:cNvSpPr/>
          <p:nvPr/>
        </p:nvSpPr>
        <p:spPr>
          <a:xfrm>
            <a:off x="8482257" y="5495592"/>
            <a:ext cx="83435" cy="834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/>
          <p:cNvSpPr/>
          <p:nvPr/>
        </p:nvSpPr>
        <p:spPr>
          <a:xfrm>
            <a:off x="8318434" y="5495592"/>
            <a:ext cx="83435" cy="83435"/>
          </a:xfrm>
          <a:prstGeom prst="ellipse">
            <a:avLst/>
          </a:prstGeom>
          <a:solidFill>
            <a:schemeClr val="bg1"/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" name="Group 2"/>
          <p:cNvGrpSpPr/>
          <p:nvPr/>
        </p:nvGrpSpPr>
        <p:grpSpPr>
          <a:xfrm>
            <a:off x="2438378" y="590090"/>
            <a:ext cx="3538514" cy="2703695"/>
            <a:chOff x="11281932" y="1206607"/>
            <a:chExt cx="5924144" cy="4533050"/>
          </a:xfrm>
        </p:grpSpPr>
        <p:sp>
          <p:nvSpPr>
            <p:cNvPr id="44" name="Rectangle 43"/>
            <p:cNvSpPr/>
            <p:nvPr/>
          </p:nvSpPr>
          <p:spPr>
            <a:xfrm>
              <a:off x="13858347" y="1741591"/>
              <a:ext cx="2519257" cy="321985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2340623" y="1741591"/>
              <a:ext cx="714419" cy="3219855"/>
            </a:xfrm>
            <a:prstGeom prst="rect">
              <a:avLst/>
            </a:prstGeom>
            <a:pattFill prst="wdUpDiag">
              <a:fgClr>
                <a:schemeClr val="accent6">
                  <a:lumMod val="40000"/>
                  <a:lumOff val="60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13055042" y="1741591"/>
              <a:ext cx="803305" cy="3219855"/>
            </a:xfrm>
            <a:prstGeom prst="rect">
              <a:avLst/>
            </a:prstGeom>
            <a:pattFill prst="wdDnDiag">
              <a:fgClr>
                <a:srgbClr val="FFC1C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aphicFrame>
          <p:nvGraphicFramePr>
            <p:cNvPr id="47" name="Object 4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31733559"/>
                </p:ext>
              </p:extLst>
            </p:nvPr>
          </p:nvGraphicFramePr>
          <p:xfrm>
            <a:off x="11281932" y="1206607"/>
            <a:ext cx="5924144" cy="4533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6238" name="Graph" r:id="rId4" imgW="3920760" imgH="3000960" progId="Origin50.Graph">
                    <p:embed/>
                  </p:oleObj>
                </mc:Choice>
                <mc:Fallback>
                  <p:oleObj name="Graph" r:id="rId4" imgW="3920760" imgH="3000960" progId="Origin50.Graph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11281932" y="1206607"/>
                          <a:ext cx="5924144" cy="45330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8" name="TextBox 47"/>
            <p:cNvSpPr txBox="1"/>
            <p:nvPr/>
          </p:nvSpPr>
          <p:spPr>
            <a:xfrm rot="16200000">
              <a:off x="13904357" y="4080826"/>
              <a:ext cx="1076446" cy="4379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b="1" dirty="0" smtClean="0">
                  <a:solidFill>
                    <a:schemeClr val="accent1">
                      <a:lumMod val="75000"/>
                    </a:schemeClr>
                  </a:solidFill>
                </a:rPr>
                <a:t>Cooling</a:t>
              </a:r>
              <a:endParaRPr lang="en-GB" sz="11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 rot="16200000">
              <a:off x="12582944" y="3725691"/>
              <a:ext cx="1916781" cy="4379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b="1" dirty="0" smtClean="0">
                  <a:solidFill>
                    <a:srgbClr val="FF0000"/>
                  </a:solidFill>
                </a:rPr>
                <a:t>Thermalization</a:t>
              </a:r>
              <a:endParaRPr lang="en-GB" sz="1100" b="1" dirty="0">
                <a:solidFill>
                  <a:srgbClr val="FF0000"/>
                </a:solidFill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 rot="16200000">
              <a:off x="11954219" y="2495944"/>
              <a:ext cx="1496898" cy="4379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b="1" dirty="0" smtClean="0">
                  <a:solidFill>
                    <a:schemeClr val="accent6">
                      <a:lumMod val="75000"/>
                    </a:schemeClr>
                  </a:solidFill>
                </a:rPr>
                <a:t>Dephasing</a:t>
              </a:r>
              <a:endParaRPr lang="en-GB" sz="11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sp>
        <p:nvSpPr>
          <p:cNvPr id="53" name="Oval 52"/>
          <p:cNvSpPr/>
          <p:nvPr/>
        </p:nvSpPr>
        <p:spPr>
          <a:xfrm>
            <a:off x="8582265" y="5495592"/>
            <a:ext cx="83435" cy="83435"/>
          </a:xfrm>
          <a:prstGeom prst="ellipse">
            <a:avLst/>
          </a:prstGeom>
          <a:solidFill>
            <a:schemeClr val="bg1"/>
          </a:solidFill>
          <a:ln w="127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4" name="Picture 5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7163" y="2151181"/>
            <a:ext cx="844880" cy="756007"/>
          </a:xfrm>
          <a:prstGeom prst="rect">
            <a:avLst/>
          </a:prstGeom>
        </p:spPr>
      </p:pic>
      <p:sp>
        <p:nvSpPr>
          <p:cNvPr id="55" name="Oval 54"/>
          <p:cNvSpPr/>
          <p:nvPr/>
        </p:nvSpPr>
        <p:spPr>
          <a:xfrm>
            <a:off x="5124567" y="2423743"/>
            <a:ext cx="83435" cy="8343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59" name="Object 5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7066881"/>
              </p:ext>
            </p:extLst>
          </p:nvPr>
        </p:nvGraphicFramePr>
        <p:xfrm>
          <a:off x="2445774" y="3818594"/>
          <a:ext cx="3531118" cy="27019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39" name="Graph" r:id="rId6" imgW="3920760" imgH="3000960" progId="Origin50.Graph">
                  <p:embed/>
                </p:oleObj>
              </mc:Choice>
              <mc:Fallback>
                <p:oleObj name="Graph" r:id="rId6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445774" y="3818594"/>
                        <a:ext cx="3531118" cy="27019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" name="Object 5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336466"/>
              </p:ext>
            </p:extLst>
          </p:nvPr>
        </p:nvGraphicFramePr>
        <p:xfrm>
          <a:off x="5760982" y="3818594"/>
          <a:ext cx="3531118" cy="27019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40" name="Graph" r:id="rId8" imgW="3920760" imgH="3000960" progId="Origin50.Graph">
                  <p:embed/>
                </p:oleObj>
              </mc:Choice>
              <mc:Fallback>
                <p:oleObj name="Graph" r:id="rId8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760982" y="3818594"/>
                        <a:ext cx="3531118" cy="27019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2597744"/>
              </p:ext>
            </p:extLst>
          </p:nvPr>
        </p:nvGraphicFramePr>
        <p:xfrm>
          <a:off x="5760983" y="585353"/>
          <a:ext cx="3531117" cy="27084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41" name="Graph" r:id="rId10" imgW="4184280" imgH="2935800" progId="Origin50.Graph">
                  <p:embed/>
                </p:oleObj>
              </mc:Choice>
              <mc:Fallback>
                <p:oleObj name="Graph" r:id="rId10" imgW="4184280" imgH="29358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760983" y="585353"/>
                        <a:ext cx="3531117" cy="27084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TextBox 29"/>
          <p:cNvSpPr txBox="1"/>
          <p:nvPr/>
        </p:nvSpPr>
        <p:spPr>
          <a:xfrm>
            <a:off x="2407632" y="3508808"/>
            <a:ext cx="749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c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709612" y="3509405"/>
            <a:ext cx="749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d</a:t>
            </a:r>
            <a:endParaRPr lang="en-GB" sz="24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6269085" y="358867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625 nm pump</a:t>
            </a:r>
            <a:endParaRPr lang="en-GB" dirty="0"/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0866" y="1027018"/>
            <a:ext cx="844880" cy="756007"/>
          </a:xfrm>
          <a:prstGeom prst="rect">
            <a:avLst/>
          </a:prstGeom>
        </p:spPr>
      </p:pic>
      <p:cxnSp>
        <p:nvCxnSpPr>
          <p:cNvPr id="39" name="Straight Connector 38"/>
          <p:cNvCxnSpPr/>
          <p:nvPr/>
        </p:nvCxnSpPr>
        <p:spPr>
          <a:xfrm>
            <a:off x="6617423" y="1277300"/>
            <a:ext cx="523875" cy="0"/>
          </a:xfrm>
          <a:prstGeom prst="line">
            <a:avLst/>
          </a:prstGeom>
          <a:ln w="571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8443144" y="1583292"/>
            <a:ext cx="0" cy="879476"/>
          </a:xfrm>
          <a:prstGeom prst="straightConnector1">
            <a:avLst/>
          </a:prstGeom>
          <a:ln w="25400" cap="flat">
            <a:solidFill>
              <a:schemeClr val="bg1">
                <a:lumMod val="50000"/>
              </a:schemeClr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324811" y="2165205"/>
            <a:ext cx="0" cy="258538"/>
          </a:xfrm>
          <a:prstGeom prst="straightConnector1">
            <a:avLst/>
          </a:prstGeom>
          <a:ln w="25400" cap="flat">
            <a:solidFill>
              <a:schemeClr val="bg1">
                <a:lumMod val="50000"/>
              </a:schemeClr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7637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2707260"/>
              </p:ext>
            </p:extLst>
          </p:nvPr>
        </p:nvGraphicFramePr>
        <p:xfrm>
          <a:off x="6681844" y="107006"/>
          <a:ext cx="4706647" cy="36014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214" name="Graph" r:id="rId3" imgW="3920760" imgH="3000960" progId="Origin50.Graph">
                  <p:embed/>
                </p:oleObj>
              </mc:Choice>
              <mc:Fallback>
                <p:oleObj name="Graph" r:id="rId3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681844" y="107006"/>
                        <a:ext cx="4706647" cy="36014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5819857"/>
              </p:ext>
            </p:extLst>
          </p:nvPr>
        </p:nvGraphicFramePr>
        <p:xfrm>
          <a:off x="2095500" y="107006"/>
          <a:ext cx="4715848" cy="36014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215" name="Graph" r:id="rId5" imgW="3920760" imgH="3000960" progId="Origin50.Graph">
                  <p:embed/>
                </p:oleObj>
              </mc:Choice>
              <mc:Fallback>
                <p:oleObj name="Graph" r:id="rId5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095500" y="107006"/>
                        <a:ext cx="4715848" cy="36014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469900" y="317500"/>
            <a:ext cx="248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Figure 4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55712" y="2377911"/>
            <a:ext cx="908468" cy="812907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5801099" y="2417124"/>
            <a:ext cx="89838" cy="88488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5410608" y="2816390"/>
            <a:ext cx="89838" cy="88488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5612722" y="2611484"/>
            <a:ext cx="89838" cy="88488"/>
          </a:xfrm>
          <a:prstGeom prst="ellipse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2016301" y="1"/>
            <a:ext cx="7490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a</a:t>
            </a:r>
            <a:endParaRPr lang="en-GB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560338" y="0"/>
            <a:ext cx="7490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b</a:t>
            </a:r>
            <a:endParaRPr lang="en-GB" sz="28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016301" y="3810203"/>
            <a:ext cx="7490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c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8"/>
          <a:srcRect t="22385" b="32336"/>
          <a:stretch/>
        </p:blipFill>
        <p:spPr>
          <a:xfrm>
            <a:off x="3493596" y="3942022"/>
            <a:ext cx="6635503" cy="2916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155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Box 63"/>
          <p:cNvSpPr txBox="1"/>
          <p:nvPr/>
        </p:nvSpPr>
        <p:spPr>
          <a:xfrm>
            <a:off x="8647488" y="2332191"/>
            <a:ext cx="114587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i="1" dirty="0" err="1" smtClean="0">
                <a:solidFill>
                  <a:schemeClr val="tx2"/>
                </a:solidFill>
                <a:latin typeface="+mj-lt"/>
              </a:rPr>
              <a:t>E</a:t>
            </a:r>
            <a:r>
              <a:rPr lang="en-GB" sz="2200" b="1" baseline="-25000" dirty="0" err="1" smtClean="0">
                <a:solidFill>
                  <a:schemeClr val="tx2"/>
                </a:solidFill>
                <a:latin typeface="+mj-lt"/>
              </a:rPr>
              <a:t>extraction</a:t>
            </a:r>
            <a:endParaRPr lang="en-GB" sz="2200" b="1" baseline="-250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55" name="Rectangle 154"/>
          <p:cNvSpPr/>
          <p:nvPr/>
        </p:nvSpPr>
        <p:spPr>
          <a:xfrm flipV="1">
            <a:off x="8451042" y="2090954"/>
            <a:ext cx="726805" cy="228955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1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1">
                  <a:lumMod val="20000"/>
                  <a:lumOff val="8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6" name="Rectangle 155"/>
          <p:cNvSpPr/>
          <p:nvPr/>
        </p:nvSpPr>
        <p:spPr>
          <a:xfrm>
            <a:off x="8451042" y="4135309"/>
            <a:ext cx="726805" cy="228955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1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1">
                  <a:lumMod val="20000"/>
                  <a:lumOff val="8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7" name="Straight Connector 156"/>
          <p:cNvCxnSpPr/>
          <p:nvPr/>
        </p:nvCxnSpPr>
        <p:spPr>
          <a:xfrm>
            <a:off x="8447274" y="2334461"/>
            <a:ext cx="731286" cy="0"/>
          </a:xfrm>
          <a:prstGeom prst="lin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/>
          <p:cNvCxnSpPr/>
          <p:nvPr/>
        </p:nvCxnSpPr>
        <p:spPr>
          <a:xfrm>
            <a:off x="8447274" y="4116259"/>
            <a:ext cx="731286" cy="0"/>
          </a:xfrm>
          <a:prstGeom prst="lin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Rectangle 153"/>
          <p:cNvSpPr/>
          <p:nvPr/>
        </p:nvSpPr>
        <p:spPr>
          <a:xfrm flipV="1">
            <a:off x="4047941" y="2090954"/>
            <a:ext cx="726805" cy="228955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1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1">
                  <a:lumMod val="20000"/>
                  <a:lumOff val="8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3" name="Rectangle 152"/>
          <p:cNvSpPr/>
          <p:nvPr/>
        </p:nvSpPr>
        <p:spPr>
          <a:xfrm>
            <a:off x="4047941" y="4135309"/>
            <a:ext cx="726805" cy="228955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1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1">
                  <a:lumMod val="20000"/>
                  <a:lumOff val="8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Freeform 61"/>
          <p:cNvSpPr/>
          <p:nvPr/>
        </p:nvSpPr>
        <p:spPr>
          <a:xfrm flipV="1">
            <a:off x="3388054" y="3475522"/>
            <a:ext cx="271530" cy="264489"/>
          </a:xfrm>
          <a:custGeom>
            <a:avLst/>
            <a:gdLst>
              <a:gd name="connsiteX0" fmla="*/ 0 w 436602"/>
              <a:gd name="connsiteY0" fmla="*/ 625399 h 625399"/>
              <a:gd name="connsiteX1" fmla="*/ 228600 w 436602"/>
              <a:gd name="connsiteY1" fmla="*/ 549199 h 625399"/>
              <a:gd name="connsiteX2" fmla="*/ 434340 w 436602"/>
              <a:gd name="connsiteY2" fmla="*/ 328219 h 625399"/>
              <a:gd name="connsiteX3" fmla="*/ 91440 w 436602"/>
              <a:gd name="connsiteY3" fmla="*/ 175819 h 625399"/>
              <a:gd name="connsiteX4" fmla="*/ 7620 w 436602"/>
              <a:gd name="connsiteY4" fmla="*/ 559 h 625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602" h="625399">
                <a:moveTo>
                  <a:pt x="0" y="625399"/>
                </a:moveTo>
                <a:cubicBezTo>
                  <a:pt x="78105" y="612064"/>
                  <a:pt x="156210" y="598729"/>
                  <a:pt x="228600" y="549199"/>
                </a:cubicBezTo>
                <a:cubicBezTo>
                  <a:pt x="300990" y="499669"/>
                  <a:pt x="457200" y="390449"/>
                  <a:pt x="434340" y="328219"/>
                </a:cubicBezTo>
                <a:cubicBezTo>
                  <a:pt x="411480" y="265989"/>
                  <a:pt x="162560" y="230429"/>
                  <a:pt x="91440" y="175819"/>
                </a:cubicBezTo>
                <a:cubicBezTo>
                  <a:pt x="20320" y="121209"/>
                  <a:pt x="12700" y="-9601"/>
                  <a:pt x="7620" y="559"/>
                </a:cubicBezTo>
              </a:path>
            </a:pathLst>
          </a:cu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reeform 13"/>
          <p:cNvSpPr/>
          <p:nvPr/>
        </p:nvSpPr>
        <p:spPr>
          <a:xfrm>
            <a:off x="3388054" y="2749777"/>
            <a:ext cx="271530" cy="264489"/>
          </a:xfrm>
          <a:custGeom>
            <a:avLst/>
            <a:gdLst>
              <a:gd name="connsiteX0" fmla="*/ 0 w 436602"/>
              <a:gd name="connsiteY0" fmla="*/ 625399 h 625399"/>
              <a:gd name="connsiteX1" fmla="*/ 228600 w 436602"/>
              <a:gd name="connsiteY1" fmla="*/ 549199 h 625399"/>
              <a:gd name="connsiteX2" fmla="*/ 434340 w 436602"/>
              <a:gd name="connsiteY2" fmla="*/ 328219 h 625399"/>
              <a:gd name="connsiteX3" fmla="*/ 91440 w 436602"/>
              <a:gd name="connsiteY3" fmla="*/ 175819 h 625399"/>
              <a:gd name="connsiteX4" fmla="*/ 7620 w 436602"/>
              <a:gd name="connsiteY4" fmla="*/ 559 h 625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602" h="625399">
                <a:moveTo>
                  <a:pt x="0" y="625399"/>
                </a:moveTo>
                <a:cubicBezTo>
                  <a:pt x="78105" y="612064"/>
                  <a:pt x="156210" y="598729"/>
                  <a:pt x="228600" y="549199"/>
                </a:cubicBezTo>
                <a:cubicBezTo>
                  <a:pt x="300990" y="499669"/>
                  <a:pt x="457200" y="390449"/>
                  <a:pt x="434340" y="328219"/>
                </a:cubicBezTo>
                <a:cubicBezTo>
                  <a:pt x="411480" y="265989"/>
                  <a:pt x="162560" y="230429"/>
                  <a:pt x="91440" y="175819"/>
                </a:cubicBezTo>
                <a:cubicBezTo>
                  <a:pt x="20320" y="121209"/>
                  <a:pt x="12700" y="-9601"/>
                  <a:pt x="7620" y="559"/>
                </a:cubicBezTo>
              </a:path>
            </a:pathLst>
          </a:cu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2590920" y="-433161"/>
            <a:ext cx="1584176" cy="3456384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198003" y="-609649"/>
            <a:ext cx="2370010" cy="25396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/>
          <p:cNvCxnSpPr>
            <a:stCxn id="9" idx="2"/>
            <a:endCxn id="10" idx="0"/>
          </p:cNvCxnSpPr>
          <p:nvPr/>
        </p:nvCxnSpPr>
        <p:spPr>
          <a:xfrm>
            <a:off x="3383008" y="1930017"/>
            <a:ext cx="0" cy="2559610"/>
          </a:xfrm>
          <a:prstGeom prst="line">
            <a:avLst/>
          </a:prstGeom>
          <a:ln w="1905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068789" y="3040127"/>
            <a:ext cx="99722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i="1" dirty="0" err="1" smtClean="0">
                <a:solidFill>
                  <a:schemeClr val="tx2"/>
                </a:solidFill>
                <a:latin typeface="+mj-lt"/>
              </a:rPr>
              <a:t>E</a:t>
            </a:r>
            <a:r>
              <a:rPr lang="en-GB" sz="2200" b="1" baseline="-25000" dirty="0" err="1" smtClean="0">
                <a:solidFill>
                  <a:schemeClr val="tx2"/>
                </a:solidFill>
                <a:latin typeface="+mj-lt"/>
              </a:rPr>
              <a:t>pump</a:t>
            </a:r>
            <a:endParaRPr lang="en-GB" sz="2200" b="1" baseline="-250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5" name="Right Arrow 34"/>
          <p:cNvSpPr/>
          <p:nvPr/>
        </p:nvSpPr>
        <p:spPr>
          <a:xfrm>
            <a:off x="5464502" y="2974189"/>
            <a:ext cx="648072" cy="531985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/>
          <p:cNvSpPr/>
          <p:nvPr/>
        </p:nvSpPr>
        <p:spPr>
          <a:xfrm>
            <a:off x="2590920" y="3467565"/>
            <a:ext cx="1584176" cy="3456384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2198003" y="4489627"/>
            <a:ext cx="2370010" cy="25458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5074" y="1778242"/>
            <a:ext cx="463336" cy="646232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4256358" y="2332191"/>
            <a:ext cx="114587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i="1" dirty="0" err="1" smtClean="0">
                <a:solidFill>
                  <a:schemeClr val="tx2"/>
                </a:solidFill>
                <a:latin typeface="+mj-lt"/>
              </a:rPr>
              <a:t>E</a:t>
            </a:r>
            <a:r>
              <a:rPr lang="en-GB" sz="2200" b="1" baseline="-25000" dirty="0" err="1" smtClean="0">
                <a:solidFill>
                  <a:schemeClr val="tx2"/>
                </a:solidFill>
                <a:latin typeface="+mj-lt"/>
              </a:rPr>
              <a:t>extraction</a:t>
            </a:r>
            <a:endParaRPr lang="en-GB" sz="2200" b="1" baseline="-250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41" name="Freeform 40"/>
          <p:cNvSpPr/>
          <p:nvPr/>
        </p:nvSpPr>
        <p:spPr>
          <a:xfrm flipV="1">
            <a:off x="7779184" y="3475519"/>
            <a:ext cx="254844" cy="416889"/>
          </a:xfrm>
          <a:custGeom>
            <a:avLst/>
            <a:gdLst>
              <a:gd name="connsiteX0" fmla="*/ 0 w 436602"/>
              <a:gd name="connsiteY0" fmla="*/ 625399 h 625399"/>
              <a:gd name="connsiteX1" fmla="*/ 228600 w 436602"/>
              <a:gd name="connsiteY1" fmla="*/ 549199 h 625399"/>
              <a:gd name="connsiteX2" fmla="*/ 434340 w 436602"/>
              <a:gd name="connsiteY2" fmla="*/ 328219 h 625399"/>
              <a:gd name="connsiteX3" fmla="*/ 91440 w 436602"/>
              <a:gd name="connsiteY3" fmla="*/ 175819 h 625399"/>
              <a:gd name="connsiteX4" fmla="*/ 7620 w 436602"/>
              <a:gd name="connsiteY4" fmla="*/ 559 h 625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602" h="625399">
                <a:moveTo>
                  <a:pt x="0" y="625399"/>
                </a:moveTo>
                <a:cubicBezTo>
                  <a:pt x="78105" y="612064"/>
                  <a:pt x="156210" y="598729"/>
                  <a:pt x="228600" y="549199"/>
                </a:cubicBezTo>
                <a:cubicBezTo>
                  <a:pt x="300990" y="499669"/>
                  <a:pt x="457200" y="390449"/>
                  <a:pt x="434340" y="328219"/>
                </a:cubicBezTo>
                <a:cubicBezTo>
                  <a:pt x="411480" y="265989"/>
                  <a:pt x="162560" y="230429"/>
                  <a:pt x="91440" y="175819"/>
                </a:cubicBezTo>
                <a:cubicBezTo>
                  <a:pt x="20320" y="121209"/>
                  <a:pt x="12700" y="-9601"/>
                  <a:pt x="7620" y="559"/>
                </a:cubicBezTo>
              </a:path>
            </a:pathLst>
          </a:cu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Freeform 43"/>
          <p:cNvSpPr/>
          <p:nvPr/>
        </p:nvSpPr>
        <p:spPr>
          <a:xfrm>
            <a:off x="7779184" y="2597377"/>
            <a:ext cx="254844" cy="416889"/>
          </a:xfrm>
          <a:custGeom>
            <a:avLst/>
            <a:gdLst>
              <a:gd name="connsiteX0" fmla="*/ 0 w 436602"/>
              <a:gd name="connsiteY0" fmla="*/ 625399 h 625399"/>
              <a:gd name="connsiteX1" fmla="*/ 228600 w 436602"/>
              <a:gd name="connsiteY1" fmla="*/ 549199 h 625399"/>
              <a:gd name="connsiteX2" fmla="*/ 434340 w 436602"/>
              <a:gd name="connsiteY2" fmla="*/ 328219 h 625399"/>
              <a:gd name="connsiteX3" fmla="*/ 91440 w 436602"/>
              <a:gd name="connsiteY3" fmla="*/ 175819 h 625399"/>
              <a:gd name="connsiteX4" fmla="*/ 7620 w 436602"/>
              <a:gd name="connsiteY4" fmla="*/ 559 h 625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602" h="625399">
                <a:moveTo>
                  <a:pt x="0" y="625399"/>
                </a:moveTo>
                <a:cubicBezTo>
                  <a:pt x="78105" y="612064"/>
                  <a:pt x="156210" y="598729"/>
                  <a:pt x="228600" y="549199"/>
                </a:cubicBezTo>
                <a:cubicBezTo>
                  <a:pt x="300990" y="499669"/>
                  <a:pt x="457200" y="390449"/>
                  <a:pt x="434340" y="328219"/>
                </a:cubicBezTo>
                <a:cubicBezTo>
                  <a:pt x="411480" y="265989"/>
                  <a:pt x="162560" y="230429"/>
                  <a:pt x="91440" y="175819"/>
                </a:cubicBezTo>
                <a:cubicBezTo>
                  <a:pt x="20320" y="121209"/>
                  <a:pt x="12700" y="-9601"/>
                  <a:pt x="7620" y="559"/>
                </a:cubicBezTo>
              </a:path>
            </a:pathLst>
          </a:cu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/>
          <p:cNvSpPr/>
          <p:nvPr/>
        </p:nvSpPr>
        <p:spPr>
          <a:xfrm>
            <a:off x="6982050" y="-433161"/>
            <a:ext cx="1584176" cy="3456384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>
            <a:off x="6589133" y="-609649"/>
            <a:ext cx="2370010" cy="25396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/>
          <p:cNvSpPr/>
          <p:nvPr/>
        </p:nvSpPr>
        <p:spPr>
          <a:xfrm>
            <a:off x="6982050" y="3467565"/>
            <a:ext cx="1584176" cy="3456384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 55"/>
          <p:cNvSpPr/>
          <p:nvPr/>
        </p:nvSpPr>
        <p:spPr>
          <a:xfrm>
            <a:off x="6589133" y="4489627"/>
            <a:ext cx="2370010" cy="25458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TextBox 66"/>
          <p:cNvSpPr txBox="1"/>
          <p:nvPr/>
        </p:nvSpPr>
        <p:spPr>
          <a:xfrm>
            <a:off x="4573142" y="3535637"/>
            <a:ext cx="23319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tx2"/>
                </a:solidFill>
              </a:rPr>
              <a:t>Carrier-carrier </a:t>
            </a:r>
          </a:p>
          <a:p>
            <a:pPr algn="ctr"/>
            <a:r>
              <a:rPr lang="en-GB" dirty="0" smtClean="0">
                <a:solidFill>
                  <a:schemeClr val="tx2"/>
                </a:solidFill>
              </a:rPr>
              <a:t>scattering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2780861" y="1082034"/>
            <a:ext cx="680118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 err="1" smtClean="0">
                <a:solidFill>
                  <a:schemeClr val="tx2"/>
                </a:solidFill>
              </a:rPr>
              <a:t>Thermalization</a:t>
            </a:r>
            <a:r>
              <a:rPr lang="en-GB" sz="2600" dirty="0" smtClean="0">
                <a:solidFill>
                  <a:schemeClr val="tx2"/>
                </a:solidFill>
              </a:rPr>
              <a:t> limits hot carrier devices</a:t>
            </a:r>
            <a:endParaRPr lang="en-GB" sz="2600" dirty="0">
              <a:solidFill>
                <a:schemeClr val="tx2"/>
              </a:solidFill>
            </a:endParaRPr>
          </a:p>
        </p:txBody>
      </p:sp>
      <p:pic>
        <p:nvPicPr>
          <p:cNvPr id="110" name="Picture 10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5926" y="4113712"/>
            <a:ext cx="438950" cy="542591"/>
          </a:xfrm>
          <a:prstGeom prst="rect">
            <a:avLst/>
          </a:prstGeom>
        </p:spPr>
      </p:pic>
      <p:pic>
        <p:nvPicPr>
          <p:cNvPr id="111" name="Picture 1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0545" y="3399074"/>
            <a:ext cx="438950" cy="542591"/>
          </a:xfrm>
          <a:prstGeom prst="rect">
            <a:avLst/>
          </a:prstGeom>
        </p:spPr>
      </p:pic>
      <p:cxnSp>
        <p:nvCxnSpPr>
          <p:cNvPr id="112" name="Straight Arrow Connector 111"/>
          <p:cNvCxnSpPr/>
          <p:nvPr/>
        </p:nvCxnSpPr>
        <p:spPr>
          <a:xfrm flipH="1" flipV="1">
            <a:off x="8027403" y="3715314"/>
            <a:ext cx="289950" cy="552142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 flipH="1">
            <a:off x="2412772" y="2332191"/>
            <a:ext cx="1656017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 flipH="1">
            <a:off x="2412772" y="4116259"/>
            <a:ext cx="1656017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Oval 115"/>
          <p:cNvSpPr/>
          <p:nvPr/>
        </p:nvSpPr>
        <p:spPr>
          <a:xfrm>
            <a:off x="2338952" y="3082000"/>
            <a:ext cx="147637" cy="147637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7" name="Oval 116"/>
          <p:cNvSpPr/>
          <p:nvPr/>
        </p:nvSpPr>
        <p:spPr>
          <a:xfrm>
            <a:off x="2338952" y="3292600"/>
            <a:ext cx="147637" cy="147637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8" name="Straight Connector 117"/>
          <p:cNvCxnSpPr>
            <a:endCxn id="116" idx="0"/>
          </p:cNvCxnSpPr>
          <p:nvPr/>
        </p:nvCxnSpPr>
        <p:spPr>
          <a:xfrm>
            <a:off x="2412771" y="2338468"/>
            <a:ext cx="0" cy="743532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>
            <a:endCxn id="117" idx="4"/>
          </p:cNvCxnSpPr>
          <p:nvPr/>
        </p:nvCxnSpPr>
        <p:spPr>
          <a:xfrm flipV="1">
            <a:off x="2412771" y="3440237"/>
            <a:ext cx="0" cy="676022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>
            <a:off x="2616310" y="3229637"/>
            <a:ext cx="315837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2616310" y="3292600"/>
            <a:ext cx="325362" cy="0"/>
          </a:xfrm>
          <a:prstGeom prst="line">
            <a:avLst/>
          </a:prstGeom>
          <a:ln w="28575">
            <a:solidFill>
              <a:schemeClr val="tx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044173" y="2334461"/>
            <a:ext cx="731286" cy="0"/>
          </a:xfrm>
          <a:prstGeom prst="lin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4044173" y="4116259"/>
            <a:ext cx="731286" cy="0"/>
          </a:xfrm>
          <a:prstGeom prst="lin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/>
          <p:nvPr/>
        </p:nvCxnSpPr>
        <p:spPr>
          <a:xfrm flipH="1">
            <a:off x="6786940" y="2332191"/>
            <a:ext cx="1656017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/>
          <p:nvPr/>
        </p:nvCxnSpPr>
        <p:spPr>
          <a:xfrm flipH="1">
            <a:off x="6786940" y="4116259"/>
            <a:ext cx="1656017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Oval 142"/>
          <p:cNvSpPr/>
          <p:nvPr/>
        </p:nvSpPr>
        <p:spPr>
          <a:xfrm>
            <a:off x="6713120" y="3082000"/>
            <a:ext cx="147637" cy="147637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4" name="Oval 143"/>
          <p:cNvSpPr/>
          <p:nvPr/>
        </p:nvSpPr>
        <p:spPr>
          <a:xfrm>
            <a:off x="6713120" y="3292600"/>
            <a:ext cx="147637" cy="147637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5" name="Straight Connector 144"/>
          <p:cNvCxnSpPr>
            <a:endCxn id="143" idx="0"/>
          </p:cNvCxnSpPr>
          <p:nvPr/>
        </p:nvCxnSpPr>
        <p:spPr>
          <a:xfrm>
            <a:off x="6786939" y="2338468"/>
            <a:ext cx="0" cy="743532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>
            <a:endCxn id="144" idx="4"/>
          </p:cNvCxnSpPr>
          <p:nvPr/>
        </p:nvCxnSpPr>
        <p:spPr>
          <a:xfrm flipV="1">
            <a:off x="6786939" y="3440237"/>
            <a:ext cx="0" cy="676022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6990478" y="3229637"/>
            <a:ext cx="315837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/>
          <p:nvPr/>
        </p:nvCxnSpPr>
        <p:spPr>
          <a:xfrm>
            <a:off x="6990478" y="3292600"/>
            <a:ext cx="325362" cy="0"/>
          </a:xfrm>
          <a:prstGeom prst="line">
            <a:avLst/>
          </a:prstGeom>
          <a:ln w="28575">
            <a:solidFill>
              <a:schemeClr val="tx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TextBox 148"/>
          <p:cNvSpPr txBox="1"/>
          <p:nvPr/>
        </p:nvSpPr>
        <p:spPr>
          <a:xfrm>
            <a:off x="1987737" y="3039271"/>
            <a:ext cx="99722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i="1" dirty="0" smtClean="0">
                <a:solidFill>
                  <a:schemeClr val="tx2"/>
                </a:solidFill>
                <a:latin typeface="+mj-lt"/>
              </a:rPr>
              <a:t>V</a:t>
            </a:r>
            <a:endParaRPr lang="en-GB" sz="2200" b="1" i="1" baseline="-250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6352431" y="3039271"/>
            <a:ext cx="99722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i="1" dirty="0" smtClean="0">
                <a:solidFill>
                  <a:schemeClr val="tx2"/>
                </a:solidFill>
                <a:latin typeface="+mj-lt"/>
              </a:rPr>
              <a:t>V</a:t>
            </a:r>
            <a:endParaRPr lang="en-GB" sz="2200" b="1" i="1" baseline="-25000" dirty="0">
              <a:solidFill>
                <a:schemeClr val="tx2"/>
              </a:solidFill>
              <a:latin typeface="+mj-lt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130985" y="1922044"/>
            <a:ext cx="296231" cy="301930"/>
            <a:chOff x="2534413" y="2720330"/>
            <a:chExt cx="296231" cy="301930"/>
          </a:xfrm>
        </p:grpSpPr>
        <p:sp>
          <p:nvSpPr>
            <p:cNvPr id="151" name="Freeform 150"/>
            <p:cNvSpPr/>
            <p:nvPr/>
          </p:nvSpPr>
          <p:spPr>
            <a:xfrm rot="19525505">
              <a:off x="2534413" y="2720330"/>
              <a:ext cx="206618" cy="301025"/>
            </a:xfrm>
            <a:custGeom>
              <a:avLst/>
              <a:gdLst>
                <a:gd name="connsiteX0" fmla="*/ 0 w 324697"/>
                <a:gd name="connsiteY0" fmla="*/ 0 h 431800"/>
                <a:gd name="connsiteX1" fmla="*/ 292100 w 324697"/>
                <a:gd name="connsiteY1" fmla="*/ 127000 h 431800"/>
                <a:gd name="connsiteX2" fmla="*/ 304800 w 324697"/>
                <a:gd name="connsiteY2" fmla="*/ 431800 h 43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4697" h="431800">
                  <a:moveTo>
                    <a:pt x="0" y="0"/>
                  </a:moveTo>
                  <a:cubicBezTo>
                    <a:pt x="120650" y="27516"/>
                    <a:pt x="241300" y="55033"/>
                    <a:pt x="292100" y="127000"/>
                  </a:cubicBezTo>
                  <a:cubicBezTo>
                    <a:pt x="342900" y="198967"/>
                    <a:pt x="323850" y="315383"/>
                    <a:pt x="304800" y="431800"/>
                  </a:cubicBezTo>
                </a:path>
              </a:pathLst>
            </a:custGeom>
            <a:noFill/>
            <a:ln w="28575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52" name="Straight Arrow Connector 151"/>
            <p:cNvCxnSpPr/>
            <p:nvPr/>
          </p:nvCxnSpPr>
          <p:spPr>
            <a:xfrm>
              <a:off x="2795393" y="2943331"/>
              <a:ext cx="35251" cy="78929"/>
            </a:xfrm>
            <a:prstGeom prst="straightConnector1">
              <a:avLst/>
            </a:prstGeom>
            <a:ln w="28575">
              <a:solidFill>
                <a:schemeClr val="tx2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/>
          <p:nvPr/>
        </p:nvCxnSpPr>
        <p:spPr>
          <a:xfrm flipV="1">
            <a:off x="4126783" y="2103044"/>
            <a:ext cx="0" cy="2179358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 rot="17952700">
            <a:off x="7635580" y="2065850"/>
            <a:ext cx="92459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tx2"/>
                </a:solidFill>
                <a:latin typeface="+mj-lt"/>
              </a:rPr>
              <a:t>&lt; 100 fs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 flipH="1">
            <a:off x="8072599" y="2164211"/>
            <a:ext cx="289950" cy="552142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stCxn id="48" idx="2"/>
            <a:endCxn id="56" idx="0"/>
          </p:cNvCxnSpPr>
          <p:nvPr/>
        </p:nvCxnSpPr>
        <p:spPr>
          <a:xfrm>
            <a:off x="7774138" y="1930017"/>
            <a:ext cx="0" cy="2559610"/>
          </a:xfrm>
          <a:prstGeom prst="line">
            <a:avLst/>
          </a:prstGeom>
          <a:ln w="1905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" name="Picture 6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8064" y="2513772"/>
            <a:ext cx="463336" cy="646232"/>
          </a:xfrm>
          <a:prstGeom prst="rect">
            <a:avLst/>
          </a:prstGeom>
        </p:spPr>
      </p:pic>
      <p:grpSp>
        <p:nvGrpSpPr>
          <p:cNvPr id="74" name="Group 73"/>
          <p:cNvGrpSpPr/>
          <p:nvPr/>
        </p:nvGrpSpPr>
        <p:grpSpPr>
          <a:xfrm flipV="1">
            <a:off x="4130985" y="4213299"/>
            <a:ext cx="296231" cy="301930"/>
            <a:chOff x="2534413" y="2720330"/>
            <a:chExt cx="296231" cy="301930"/>
          </a:xfrm>
        </p:grpSpPr>
        <p:sp>
          <p:nvSpPr>
            <p:cNvPr id="75" name="Freeform 74"/>
            <p:cNvSpPr/>
            <p:nvPr/>
          </p:nvSpPr>
          <p:spPr>
            <a:xfrm rot="19525505">
              <a:off x="2534413" y="2720330"/>
              <a:ext cx="206618" cy="301025"/>
            </a:xfrm>
            <a:custGeom>
              <a:avLst/>
              <a:gdLst>
                <a:gd name="connsiteX0" fmla="*/ 0 w 324697"/>
                <a:gd name="connsiteY0" fmla="*/ 0 h 431800"/>
                <a:gd name="connsiteX1" fmla="*/ 292100 w 324697"/>
                <a:gd name="connsiteY1" fmla="*/ 127000 h 431800"/>
                <a:gd name="connsiteX2" fmla="*/ 304800 w 324697"/>
                <a:gd name="connsiteY2" fmla="*/ 431800 h 43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4697" h="431800">
                  <a:moveTo>
                    <a:pt x="0" y="0"/>
                  </a:moveTo>
                  <a:cubicBezTo>
                    <a:pt x="120650" y="27516"/>
                    <a:pt x="241300" y="55033"/>
                    <a:pt x="292100" y="127000"/>
                  </a:cubicBezTo>
                  <a:cubicBezTo>
                    <a:pt x="342900" y="198967"/>
                    <a:pt x="323850" y="315383"/>
                    <a:pt x="304800" y="431800"/>
                  </a:cubicBezTo>
                </a:path>
              </a:pathLst>
            </a:custGeom>
            <a:noFill/>
            <a:ln w="28575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6" name="Straight Arrow Connector 75"/>
            <p:cNvCxnSpPr/>
            <p:nvPr/>
          </p:nvCxnSpPr>
          <p:spPr>
            <a:xfrm>
              <a:off x="2795393" y="2943331"/>
              <a:ext cx="35251" cy="78929"/>
            </a:xfrm>
            <a:prstGeom prst="straightConnector1">
              <a:avLst/>
            </a:prstGeom>
            <a:ln w="28575">
              <a:solidFill>
                <a:schemeClr val="tx2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7" name="TextBox 76"/>
          <p:cNvSpPr txBox="1"/>
          <p:nvPr/>
        </p:nvSpPr>
        <p:spPr>
          <a:xfrm>
            <a:off x="469900" y="317500"/>
            <a:ext cx="248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Figure 4c as vector graphic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95612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164717</TotalTime>
  <Words>89</Words>
  <Application>Microsoft Office PowerPoint</Application>
  <PresentationFormat>Widescreen</PresentationFormat>
  <Paragraphs>47</Paragraphs>
  <Slides>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Graph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Johannes Richter</dc:creator>
  <cp:lastModifiedBy>Johannes Richter</cp:lastModifiedBy>
  <cp:revision>457</cp:revision>
  <cp:lastPrinted>2016-01-29T18:29:32Z</cp:lastPrinted>
  <dcterms:created xsi:type="dcterms:W3CDTF">2015-10-29T16:12:23Z</dcterms:created>
  <dcterms:modified xsi:type="dcterms:W3CDTF">2017-07-19T12:14:14Z</dcterms:modified>
</cp:coreProperties>
</file>